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744"/>
    <a:srgbClr val="1C2B45"/>
    <a:srgbClr val="374957"/>
    <a:srgbClr val="5F8195"/>
    <a:srgbClr val="445D73"/>
    <a:srgbClr val="9B1828"/>
    <a:srgbClr val="869FB1"/>
    <a:srgbClr val="141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A381F09-CC69-4FCB-8E02-9A71297F6E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BE57C00-DF3F-409E-A798-F062077764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B880C-E1BC-4BAE-B157-5055E0E78E35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6A62007-6345-4920-8153-26A8E5A716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80FD4AB-F9B8-4E9D-BC3A-1A30D504D9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297D8-56E4-470A-B973-BFCA34677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74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EDF4C-78D4-4F68-937A-F26FBD329B88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E4B59-E12A-402F-B985-139DD82AC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45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разец заголовка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xmlns="" id="{60C08BAD-160D-47D9-8A85-DA0A267638E8}"/>
              </a:ext>
            </a:extLst>
          </p:cNvPr>
          <p:cNvSpPr/>
          <p:nvPr userDrawn="1"/>
        </p:nvSpPr>
        <p:spPr>
          <a:xfrm>
            <a:off x="507075" y="2065303"/>
            <a:ext cx="3600000" cy="3600000"/>
          </a:xfrm>
          <a:prstGeom prst="round2DiagRect">
            <a:avLst>
              <a:gd name="adj1" fmla="val 9278"/>
              <a:gd name="adj2" fmla="val 0"/>
            </a:avLst>
          </a:prstGeom>
          <a:solidFill>
            <a:srgbClr val="1C2B45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F7DA573-2827-46AD-94ED-667215492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998" y="2255376"/>
            <a:ext cx="3291547" cy="4373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3873665-A786-492B-A726-C6B5C6849C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225" y="2692400"/>
            <a:ext cx="3290888" cy="2702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основного текста</a:t>
            </a:r>
          </a:p>
        </p:txBody>
      </p:sp>
      <p:sp>
        <p:nvSpPr>
          <p:cNvPr id="17" name="Прямоугольник: скругленные противолежащие углы 16">
            <a:extLst>
              <a:ext uri="{FF2B5EF4-FFF2-40B4-BE49-F238E27FC236}">
                <a16:creationId xmlns:a16="http://schemas.microsoft.com/office/drawing/2014/main" xmlns="" id="{484704D4-D476-4A2C-9FFF-6A1472CA1554}"/>
              </a:ext>
            </a:extLst>
          </p:cNvPr>
          <p:cNvSpPr/>
          <p:nvPr userDrawn="1"/>
        </p:nvSpPr>
        <p:spPr>
          <a:xfrm>
            <a:off x="4366952" y="2065303"/>
            <a:ext cx="3600000" cy="3600000"/>
          </a:xfrm>
          <a:prstGeom prst="round2DiagRect">
            <a:avLst>
              <a:gd name="adj1" fmla="val 9278"/>
              <a:gd name="adj2" fmla="val 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/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xmlns="" id="{8A7C483A-29DD-43CD-BE12-30E76E4BBF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7102" y="2692400"/>
            <a:ext cx="3290888" cy="2702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основного текста</a:t>
            </a:r>
          </a:p>
        </p:txBody>
      </p:sp>
      <p:sp>
        <p:nvSpPr>
          <p:cNvPr id="27" name="Прямоугольник: скругленные противолежащие углы 26">
            <a:extLst>
              <a:ext uri="{FF2B5EF4-FFF2-40B4-BE49-F238E27FC236}">
                <a16:creationId xmlns:a16="http://schemas.microsoft.com/office/drawing/2014/main" xmlns="" id="{65F7A196-7ACF-4998-81B0-8CDF9CD5155C}"/>
              </a:ext>
            </a:extLst>
          </p:cNvPr>
          <p:cNvSpPr/>
          <p:nvPr userDrawn="1"/>
        </p:nvSpPr>
        <p:spPr>
          <a:xfrm>
            <a:off x="8226829" y="2065303"/>
            <a:ext cx="3600000" cy="3600000"/>
          </a:xfrm>
          <a:prstGeom prst="round2DiagRect">
            <a:avLst>
              <a:gd name="adj1" fmla="val 9278"/>
              <a:gd name="adj2" fmla="val 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/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xmlns="" id="{D59EE447-61C1-41EE-9CE5-392F3145B8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6979" y="2692400"/>
            <a:ext cx="3290888" cy="2702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основного текста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04CFAB53-51BB-420C-AC8B-2B400AF6A3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6438" y="2255838"/>
            <a:ext cx="3363912" cy="43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6EA0E337-BEF7-4D02-AD9F-A346A0EFA4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4701" y="2255376"/>
            <a:ext cx="3290888" cy="437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DA2013F-CDBA-48BC-8C4F-273F4A6F7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572"/>
            <a:ext cx="10515600" cy="7737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2B4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5961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СЛАЙД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Заголовок 1">
            <a:extLst>
              <a:ext uri="{FF2B5EF4-FFF2-40B4-BE49-F238E27FC236}">
                <a16:creationId xmlns:a16="http://schemas.microsoft.com/office/drawing/2014/main" xmlns="" id="{A1084FCF-E38A-43AE-8A16-C91117A04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572"/>
            <a:ext cx="9669087" cy="7737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2B45"/>
                </a:solidFill>
              </a:defRPr>
            </a:lvl1pPr>
          </a:lstStyle>
          <a:p>
            <a:r>
              <a:rPr lang="ru-RU" dirty="0"/>
              <a:t>ОБРАЗЕЦ СЛАЙДА</a:t>
            </a:r>
          </a:p>
        </p:txBody>
      </p:sp>
    </p:spTree>
    <p:extLst>
      <p:ext uri="{BB962C8B-B14F-4D97-AF65-F5344CB8AC3E}">
        <p14:creationId xmlns:p14="http://schemas.microsoft.com/office/powerpoint/2010/main" val="321513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РАЗЕЦ СЛАЙД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Заголовок 1">
            <a:extLst>
              <a:ext uri="{FF2B5EF4-FFF2-40B4-BE49-F238E27FC236}">
                <a16:creationId xmlns:a16="http://schemas.microsoft.com/office/drawing/2014/main" xmlns="" id="{A1084FCF-E38A-43AE-8A16-C91117A04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572"/>
            <a:ext cx="9669087" cy="7737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2B45"/>
                </a:solidFill>
              </a:defRPr>
            </a:lvl1pPr>
          </a:lstStyle>
          <a:p>
            <a:r>
              <a:rPr lang="ru-RU" dirty="0"/>
              <a:t>ОБРАЗЕЦ СЛАЙДА</a:t>
            </a:r>
          </a:p>
        </p:txBody>
      </p:sp>
    </p:spTree>
    <p:extLst>
      <p:ext uri="{BB962C8B-B14F-4D97-AF65-F5344CB8AC3E}">
        <p14:creationId xmlns:p14="http://schemas.microsoft.com/office/powerpoint/2010/main" val="79464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7FDF01-B3C0-4DB1-BB8D-B1E02526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876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4A3F85-B21F-467E-8C81-1078E1F7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8945E77-7678-42EA-9697-3E42FB8E5B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Подпись: Имя Фамилия Отчество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56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заголовка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8C508-DDEA-4505-922F-631D7FD689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4136"/>
            <a:ext cx="8272549" cy="6240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1C2B45"/>
                </a:solidFill>
              </a:defRPr>
            </a:lvl1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A6F1C852-CF92-43C7-BC83-852EF2AA85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79563"/>
            <a:ext cx="9644149" cy="3308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1C2B45"/>
                </a:solidFill>
                <a:latin typeface="+mn-lt"/>
              </a:defRPr>
            </a:lvl1pPr>
            <a:lvl2pPr>
              <a:defRPr>
                <a:solidFill>
                  <a:srgbClr val="1C2B45"/>
                </a:solidFill>
                <a:latin typeface="+mn-lt"/>
              </a:defRPr>
            </a:lvl2pPr>
            <a:lvl3pPr>
              <a:defRPr>
                <a:solidFill>
                  <a:srgbClr val="1C2B45"/>
                </a:solidFill>
                <a:latin typeface="+mn-lt"/>
              </a:defRPr>
            </a:lvl3pPr>
            <a:lvl4pPr>
              <a:defRPr>
                <a:solidFill>
                  <a:srgbClr val="1C2B45"/>
                </a:solidFill>
                <a:latin typeface="+mn-lt"/>
              </a:defRPr>
            </a:lvl4pPr>
            <a:lvl5pPr>
              <a:defRPr>
                <a:solidFill>
                  <a:srgbClr val="1C2B45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93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изображ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1AD9F4-C998-4D9C-B00E-B4E674081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572"/>
            <a:ext cx="10515600" cy="7737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2B4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162BC2DB-C472-484A-A886-B198CE8EE0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54200"/>
            <a:ext cx="4306888" cy="4148138"/>
          </a:xfrm>
          <a:prstGeom prst="round1Rect">
            <a:avLst>
              <a:gd name="adj" fmla="val 18871"/>
            </a:avLst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60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заголовка и нумераци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B0BB289-0980-4F93-927C-8AF83B6E1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572"/>
            <a:ext cx="10515600" cy="7737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2B4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1D603774-3A98-414D-82D7-D3E3AAC9F4A5}"/>
              </a:ext>
            </a:extLst>
          </p:cNvPr>
          <p:cNvCxnSpPr>
            <a:cxnSpLocks/>
          </p:cNvCxnSpPr>
          <p:nvPr userDrawn="1"/>
        </p:nvCxnSpPr>
        <p:spPr>
          <a:xfrm>
            <a:off x="1537854" y="2368644"/>
            <a:ext cx="7281949" cy="0"/>
          </a:xfrm>
          <a:prstGeom prst="line">
            <a:avLst/>
          </a:prstGeom>
          <a:ln w="28575">
            <a:solidFill>
              <a:srgbClr val="9B1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9E95B17-7256-426E-A237-A4D75C4E7B20}"/>
              </a:ext>
            </a:extLst>
          </p:cNvPr>
          <p:cNvCxnSpPr>
            <a:cxnSpLocks/>
          </p:cNvCxnSpPr>
          <p:nvPr userDrawn="1"/>
        </p:nvCxnSpPr>
        <p:spPr>
          <a:xfrm>
            <a:off x="1537854" y="2955127"/>
            <a:ext cx="7281949" cy="0"/>
          </a:xfrm>
          <a:prstGeom prst="line">
            <a:avLst/>
          </a:prstGeom>
          <a:ln w="28575">
            <a:solidFill>
              <a:srgbClr val="9B1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270BB866-EEED-4A16-98DD-33BEF45269C2}"/>
              </a:ext>
            </a:extLst>
          </p:cNvPr>
          <p:cNvCxnSpPr>
            <a:cxnSpLocks/>
          </p:cNvCxnSpPr>
          <p:nvPr userDrawn="1"/>
        </p:nvCxnSpPr>
        <p:spPr>
          <a:xfrm>
            <a:off x="1537854" y="3541610"/>
            <a:ext cx="7281949" cy="0"/>
          </a:xfrm>
          <a:prstGeom prst="line">
            <a:avLst/>
          </a:prstGeom>
          <a:ln w="28575">
            <a:solidFill>
              <a:srgbClr val="9B1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C620BE7B-C342-4382-B851-8A04392E9815}"/>
              </a:ext>
            </a:extLst>
          </p:cNvPr>
          <p:cNvCxnSpPr>
            <a:cxnSpLocks/>
          </p:cNvCxnSpPr>
          <p:nvPr userDrawn="1"/>
        </p:nvCxnSpPr>
        <p:spPr>
          <a:xfrm>
            <a:off x="1537854" y="4128093"/>
            <a:ext cx="7281949" cy="0"/>
          </a:xfrm>
          <a:prstGeom prst="line">
            <a:avLst/>
          </a:prstGeom>
          <a:ln w="28575">
            <a:solidFill>
              <a:srgbClr val="9B1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6C71181-FFAA-49CF-8C54-B73F18E1E521}"/>
              </a:ext>
            </a:extLst>
          </p:cNvPr>
          <p:cNvCxnSpPr>
            <a:cxnSpLocks/>
          </p:cNvCxnSpPr>
          <p:nvPr userDrawn="1"/>
        </p:nvCxnSpPr>
        <p:spPr>
          <a:xfrm>
            <a:off x="1537854" y="4714576"/>
            <a:ext cx="7281949" cy="0"/>
          </a:xfrm>
          <a:prstGeom prst="line">
            <a:avLst/>
          </a:prstGeom>
          <a:ln w="28575">
            <a:solidFill>
              <a:srgbClr val="9B1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E77E2969-DD1A-44BB-8BCE-C21D4A0C4520}"/>
              </a:ext>
            </a:extLst>
          </p:cNvPr>
          <p:cNvCxnSpPr>
            <a:cxnSpLocks/>
          </p:cNvCxnSpPr>
          <p:nvPr userDrawn="1"/>
        </p:nvCxnSpPr>
        <p:spPr>
          <a:xfrm>
            <a:off x="1537854" y="5301061"/>
            <a:ext cx="7281949" cy="0"/>
          </a:xfrm>
          <a:prstGeom prst="line">
            <a:avLst/>
          </a:prstGeom>
          <a:ln w="28575">
            <a:solidFill>
              <a:srgbClr val="9B18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51CA61F9-4363-47FB-99DD-00AF876DCC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920875"/>
            <a:ext cx="7281862" cy="315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dirty="0"/>
              <a:t>Образец основного текста</a:t>
            </a:r>
          </a:p>
        </p:txBody>
      </p:sp>
      <p:sp>
        <p:nvSpPr>
          <p:cNvPr id="26" name="Текст 22">
            <a:extLst>
              <a:ext uri="{FF2B5EF4-FFF2-40B4-BE49-F238E27FC236}">
                <a16:creationId xmlns:a16="http://schemas.microsoft.com/office/drawing/2014/main" xmlns="" id="{BC0EE1BA-4C54-4B61-9EDB-47E94D870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515793"/>
            <a:ext cx="7281862" cy="315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dirty="0"/>
              <a:t>Образец основного текста</a:t>
            </a:r>
          </a:p>
        </p:txBody>
      </p:sp>
      <p:sp>
        <p:nvSpPr>
          <p:cNvPr id="27" name="Текст 22">
            <a:extLst>
              <a:ext uri="{FF2B5EF4-FFF2-40B4-BE49-F238E27FC236}">
                <a16:creationId xmlns:a16="http://schemas.microsoft.com/office/drawing/2014/main" xmlns="" id="{76C75DAF-964C-4388-B06E-886A8D38C1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3110711"/>
            <a:ext cx="7281862" cy="315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dirty="0"/>
              <a:t>Образец основного текста</a:t>
            </a:r>
          </a:p>
        </p:txBody>
      </p:sp>
      <p:sp>
        <p:nvSpPr>
          <p:cNvPr id="28" name="Текст 22">
            <a:extLst>
              <a:ext uri="{FF2B5EF4-FFF2-40B4-BE49-F238E27FC236}">
                <a16:creationId xmlns:a16="http://schemas.microsoft.com/office/drawing/2014/main" xmlns="" id="{50919AA3-F926-4232-AD41-3F0B8F1E35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705629"/>
            <a:ext cx="7281862" cy="315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dirty="0"/>
              <a:t>Образец основного текста</a:t>
            </a:r>
          </a:p>
        </p:txBody>
      </p:sp>
      <p:sp>
        <p:nvSpPr>
          <p:cNvPr id="29" name="Текст 22">
            <a:extLst>
              <a:ext uri="{FF2B5EF4-FFF2-40B4-BE49-F238E27FC236}">
                <a16:creationId xmlns:a16="http://schemas.microsoft.com/office/drawing/2014/main" xmlns="" id="{3FD32007-818C-4791-8F19-0A886C4C0E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300547"/>
            <a:ext cx="7281862" cy="315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dirty="0"/>
              <a:t>Образец основного текста</a:t>
            </a:r>
          </a:p>
        </p:txBody>
      </p:sp>
      <p:sp>
        <p:nvSpPr>
          <p:cNvPr id="30" name="Текст 22">
            <a:extLst>
              <a:ext uri="{FF2B5EF4-FFF2-40B4-BE49-F238E27FC236}">
                <a16:creationId xmlns:a16="http://schemas.microsoft.com/office/drawing/2014/main" xmlns="" id="{99323803-8F27-4397-A848-3A9D90F4B8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4895464"/>
            <a:ext cx="7281862" cy="315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ru-RU" dirty="0"/>
              <a:t>Образец основного текста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xmlns="" id="{04E0F54A-29E0-402D-83D5-3D7964D8D4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481" y="1875395"/>
            <a:ext cx="836439" cy="491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3" name="Текст 31">
            <a:extLst>
              <a:ext uri="{FF2B5EF4-FFF2-40B4-BE49-F238E27FC236}">
                <a16:creationId xmlns:a16="http://schemas.microsoft.com/office/drawing/2014/main" xmlns="" id="{5C256B60-7738-4302-BE60-C18C2270CB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81" y="2465048"/>
            <a:ext cx="836439" cy="491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4" name="Текст 31">
            <a:extLst>
              <a:ext uri="{FF2B5EF4-FFF2-40B4-BE49-F238E27FC236}">
                <a16:creationId xmlns:a16="http://schemas.microsoft.com/office/drawing/2014/main" xmlns="" id="{39CFD5EF-DF80-487C-97F4-045DA5CC49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481" y="3054701"/>
            <a:ext cx="836439" cy="491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5" name="Текст 31">
            <a:extLst>
              <a:ext uri="{FF2B5EF4-FFF2-40B4-BE49-F238E27FC236}">
                <a16:creationId xmlns:a16="http://schemas.microsoft.com/office/drawing/2014/main" xmlns="" id="{BDA35F34-8DC1-485D-BCF7-E908A105C9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481" y="3644354"/>
            <a:ext cx="836439" cy="491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6" name="Текст 31">
            <a:extLst>
              <a:ext uri="{FF2B5EF4-FFF2-40B4-BE49-F238E27FC236}">
                <a16:creationId xmlns:a16="http://schemas.microsoft.com/office/drawing/2014/main" xmlns="" id="{1CE4CA37-FB39-4653-B916-CFD69BDBC0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4481" y="4234007"/>
            <a:ext cx="836439" cy="491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7" name="Текст 31">
            <a:extLst>
              <a:ext uri="{FF2B5EF4-FFF2-40B4-BE49-F238E27FC236}">
                <a16:creationId xmlns:a16="http://schemas.microsoft.com/office/drawing/2014/main" xmlns="" id="{A78A8800-BBE2-4962-ACAC-47F0377278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81" y="4823661"/>
            <a:ext cx="836439" cy="491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36044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заголовка и раздел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4D80177-88C5-4E31-9969-9BC74D775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572"/>
            <a:ext cx="10515600" cy="7737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2B4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xmlns="" id="{D06BDEEB-1BDB-45D0-8D4C-CBF6226900B6}"/>
              </a:ext>
            </a:extLst>
          </p:cNvPr>
          <p:cNvSpPr/>
          <p:nvPr userDrawn="1"/>
        </p:nvSpPr>
        <p:spPr>
          <a:xfrm>
            <a:off x="838200" y="1895303"/>
            <a:ext cx="10515600" cy="1413164"/>
          </a:xfrm>
          <a:prstGeom prst="round2DiagRect">
            <a:avLst>
              <a:gd name="adj1" fmla="val 9278"/>
              <a:gd name="adj2" fmla="val 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489266-4051-4031-A5C6-D2D9465CE79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1204" y="2106161"/>
            <a:ext cx="10515600" cy="99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xmlns="" id="{E233C082-3D00-49D6-91D2-2714D91FFF0A}"/>
              </a:ext>
            </a:extLst>
          </p:cNvPr>
          <p:cNvSpPr/>
          <p:nvPr userDrawn="1"/>
        </p:nvSpPr>
        <p:spPr>
          <a:xfrm>
            <a:off x="838200" y="3429000"/>
            <a:ext cx="10515600" cy="1413164"/>
          </a:xfrm>
          <a:prstGeom prst="round2DiagRect">
            <a:avLst>
              <a:gd name="adj1" fmla="val 9278"/>
              <a:gd name="adj2" fmla="val 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17DCAC08-98E8-4952-9910-544594034F1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71204" y="3639858"/>
            <a:ext cx="10515600" cy="99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16" name="Прямоугольник: скругленные противолежащие углы 15">
            <a:extLst>
              <a:ext uri="{FF2B5EF4-FFF2-40B4-BE49-F238E27FC236}">
                <a16:creationId xmlns:a16="http://schemas.microsoft.com/office/drawing/2014/main" xmlns="" id="{495220BA-449E-4424-92D3-9EC8E6038259}"/>
              </a:ext>
            </a:extLst>
          </p:cNvPr>
          <p:cNvSpPr/>
          <p:nvPr userDrawn="1"/>
        </p:nvSpPr>
        <p:spPr>
          <a:xfrm>
            <a:off x="838200" y="4989557"/>
            <a:ext cx="10515600" cy="1413164"/>
          </a:xfrm>
          <a:prstGeom prst="round2DiagRect">
            <a:avLst>
              <a:gd name="adj1" fmla="val 9278"/>
              <a:gd name="adj2" fmla="val 0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84B1D2AD-09AE-46C5-9290-0A692FAF9D7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71204" y="5200415"/>
            <a:ext cx="10515600" cy="99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963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заголовка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xmlns="" id="{FAD498F2-A496-4751-B7ED-C50FA7B67D3E}"/>
              </a:ext>
            </a:extLst>
          </p:cNvPr>
          <p:cNvSpPr/>
          <p:nvPr userDrawn="1"/>
        </p:nvSpPr>
        <p:spPr>
          <a:xfrm>
            <a:off x="838199" y="1862051"/>
            <a:ext cx="9669086" cy="4181302"/>
          </a:xfrm>
          <a:prstGeom prst="round2DiagRect">
            <a:avLst>
              <a:gd name="adj1" fmla="val 4341"/>
              <a:gd name="adj2" fmla="val 0"/>
            </a:avLst>
          </a:prstGeom>
          <a:solidFill>
            <a:srgbClr val="1C2B45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1DE1425-2C9D-4FDE-853C-29AC0AB77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572"/>
            <a:ext cx="9669087" cy="7737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2B4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xmlns="" id="{F6A025A2-D7EF-40EE-8579-95125465C0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1204" y="2106160"/>
            <a:ext cx="9128760" cy="3679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7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заголовка и таймлай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482;p33">
            <a:extLst>
              <a:ext uri="{FF2B5EF4-FFF2-40B4-BE49-F238E27FC236}">
                <a16:creationId xmlns:a16="http://schemas.microsoft.com/office/drawing/2014/main" xmlns="" id="{9A5F7D09-536D-49F8-869E-C6D9F74E5AB2}"/>
              </a:ext>
            </a:extLst>
          </p:cNvPr>
          <p:cNvSpPr/>
          <p:nvPr userDrawn="1"/>
        </p:nvSpPr>
        <p:spPr>
          <a:xfrm>
            <a:off x="2864115" y="2247310"/>
            <a:ext cx="424800" cy="424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485;p33">
            <a:extLst>
              <a:ext uri="{FF2B5EF4-FFF2-40B4-BE49-F238E27FC236}">
                <a16:creationId xmlns:a16="http://schemas.microsoft.com/office/drawing/2014/main" xmlns="" id="{EA5B735C-EEC6-4E76-9E9F-4643C4DCFC82}"/>
              </a:ext>
            </a:extLst>
          </p:cNvPr>
          <p:cNvSpPr/>
          <p:nvPr userDrawn="1"/>
        </p:nvSpPr>
        <p:spPr>
          <a:xfrm>
            <a:off x="4938291" y="2247310"/>
            <a:ext cx="424800" cy="424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488;p33">
            <a:extLst>
              <a:ext uri="{FF2B5EF4-FFF2-40B4-BE49-F238E27FC236}">
                <a16:creationId xmlns:a16="http://schemas.microsoft.com/office/drawing/2014/main" xmlns="" id="{B3F34B2E-672D-43C6-BB5B-B2EF8D45581A}"/>
              </a:ext>
            </a:extLst>
          </p:cNvPr>
          <p:cNvSpPr/>
          <p:nvPr userDrawn="1"/>
        </p:nvSpPr>
        <p:spPr>
          <a:xfrm>
            <a:off x="6862366" y="2251895"/>
            <a:ext cx="424800" cy="424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491;p33">
            <a:extLst>
              <a:ext uri="{FF2B5EF4-FFF2-40B4-BE49-F238E27FC236}">
                <a16:creationId xmlns:a16="http://schemas.microsoft.com/office/drawing/2014/main" xmlns="" id="{C2882666-6534-41D4-A103-031550094498}"/>
              </a:ext>
            </a:extLst>
          </p:cNvPr>
          <p:cNvSpPr/>
          <p:nvPr userDrawn="1"/>
        </p:nvSpPr>
        <p:spPr>
          <a:xfrm>
            <a:off x="8903085" y="2247310"/>
            <a:ext cx="424800" cy="424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" name="Google Shape;494;p33">
            <a:extLst>
              <a:ext uri="{FF2B5EF4-FFF2-40B4-BE49-F238E27FC236}">
                <a16:creationId xmlns:a16="http://schemas.microsoft.com/office/drawing/2014/main" xmlns="" id="{C49BB9BE-005A-4A9A-8632-11BA840DEDBB}"/>
              </a:ext>
            </a:extLst>
          </p:cNvPr>
          <p:cNvCxnSpPr>
            <a:stCxn id="14" idx="6"/>
            <a:endCxn id="15" idx="2"/>
          </p:cNvCxnSpPr>
          <p:nvPr userDrawn="1"/>
        </p:nvCxnSpPr>
        <p:spPr>
          <a:xfrm>
            <a:off x="3288915" y="2459710"/>
            <a:ext cx="164937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495;p33">
            <a:extLst>
              <a:ext uri="{FF2B5EF4-FFF2-40B4-BE49-F238E27FC236}">
                <a16:creationId xmlns:a16="http://schemas.microsoft.com/office/drawing/2014/main" xmlns="" id="{EB5A8D6D-AE69-4F80-A0D8-9B284B6B315B}"/>
              </a:ext>
            </a:extLst>
          </p:cNvPr>
          <p:cNvCxnSpPr>
            <a:endCxn id="16" idx="2"/>
          </p:cNvCxnSpPr>
          <p:nvPr userDrawn="1"/>
        </p:nvCxnSpPr>
        <p:spPr>
          <a:xfrm>
            <a:off x="5346466" y="2464295"/>
            <a:ext cx="1515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496;p33">
            <a:extLst>
              <a:ext uri="{FF2B5EF4-FFF2-40B4-BE49-F238E27FC236}">
                <a16:creationId xmlns:a16="http://schemas.microsoft.com/office/drawing/2014/main" xmlns="" id="{FD6B1ABE-F815-44A6-8FCD-7177EB6EA80A}"/>
              </a:ext>
            </a:extLst>
          </p:cNvPr>
          <p:cNvCxnSpPr>
            <a:stCxn id="16" idx="6"/>
            <a:endCxn id="17" idx="2"/>
          </p:cNvCxnSpPr>
          <p:nvPr userDrawn="1"/>
        </p:nvCxnSpPr>
        <p:spPr>
          <a:xfrm flipV="1">
            <a:off x="7287166" y="2459710"/>
            <a:ext cx="1615919" cy="458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AFC46650-E86C-48EF-A0CB-90F6871936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2244" y="3459723"/>
            <a:ext cx="2035043" cy="13005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xmlns="" id="{D3FE8BD5-33F5-4901-ABBE-40BA498086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2241" y="2889095"/>
            <a:ext cx="1255049" cy="391477"/>
          </a:xfrm>
          <a:prstGeom prst="rect">
            <a:avLst/>
          </a:prstGeom>
        </p:spPr>
        <p:txBody>
          <a:bodyPr/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C2B45"/>
                </a:solidFill>
                <a:latin typeface="+mn-lt"/>
                <a:ea typeface="Kanit Medium"/>
                <a:cs typeface="Kanit Medium"/>
                <a:sym typeface="Kanit Medium"/>
              </a:rPr>
              <a:t>2XXX</a:t>
            </a:r>
          </a:p>
        </p:txBody>
      </p:sp>
      <p:sp>
        <p:nvSpPr>
          <p:cNvPr id="27" name="Текст 21">
            <a:extLst>
              <a:ext uri="{FF2B5EF4-FFF2-40B4-BE49-F238E27FC236}">
                <a16:creationId xmlns:a16="http://schemas.microsoft.com/office/drawing/2014/main" xmlns="" id="{5DBAB986-894F-48A9-A6C4-FA70AEE60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7101" y="3459723"/>
            <a:ext cx="2035043" cy="13005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28" name="Текст 23">
            <a:extLst>
              <a:ext uri="{FF2B5EF4-FFF2-40B4-BE49-F238E27FC236}">
                <a16:creationId xmlns:a16="http://schemas.microsoft.com/office/drawing/2014/main" xmlns="" id="{352AB866-97AB-449A-8F88-F21275376C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7098" y="2889095"/>
            <a:ext cx="1255049" cy="391477"/>
          </a:xfrm>
          <a:prstGeom prst="rect">
            <a:avLst/>
          </a:prstGeom>
        </p:spPr>
        <p:txBody>
          <a:bodyPr/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C2B45"/>
                </a:solidFill>
                <a:latin typeface="+mn-lt"/>
                <a:ea typeface="Kanit Medium"/>
                <a:cs typeface="Kanit Medium"/>
                <a:sym typeface="Kanit Medium"/>
              </a:rPr>
              <a:t>2XXX</a:t>
            </a:r>
          </a:p>
        </p:txBody>
      </p:sp>
      <p:sp>
        <p:nvSpPr>
          <p:cNvPr id="29" name="Текст 21">
            <a:extLst>
              <a:ext uri="{FF2B5EF4-FFF2-40B4-BE49-F238E27FC236}">
                <a16:creationId xmlns:a16="http://schemas.microsoft.com/office/drawing/2014/main" xmlns="" id="{4C0E2200-FB7E-49A0-A53F-D7F237C87F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71064" y="3459723"/>
            <a:ext cx="2035043" cy="13005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30" name="Текст 23">
            <a:extLst>
              <a:ext uri="{FF2B5EF4-FFF2-40B4-BE49-F238E27FC236}">
                <a16:creationId xmlns:a16="http://schemas.microsoft.com/office/drawing/2014/main" xmlns="" id="{A977A09E-4ABC-426C-B9A4-DCC9BC6458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1061" y="2889095"/>
            <a:ext cx="1255049" cy="391477"/>
          </a:xfrm>
          <a:prstGeom prst="rect">
            <a:avLst/>
          </a:prstGeom>
        </p:spPr>
        <p:txBody>
          <a:bodyPr/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C2B45"/>
                </a:solidFill>
                <a:latin typeface="+mn-lt"/>
                <a:ea typeface="Kanit Medium"/>
                <a:cs typeface="Kanit Medium"/>
                <a:sym typeface="Kanit Medium"/>
              </a:rPr>
              <a:t>2XXX</a:t>
            </a:r>
          </a:p>
        </p:txBody>
      </p:sp>
      <p:sp>
        <p:nvSpPr>
          <p:cNvPr id="31" name="Текст 21">
            <a:extLst>
              <a:ext uri="{FF2B5EF4-FFF2-40B4-BE49-F238E27FC236}">
                <a16:creationId xmlns:a16="http://schemas.microsoft.com/office/drawing/2014/main" xmlns="" id="{869496F1-3D9C-4008-86B0-8AEA44596C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85921" y="3459723"/>
            <a:ext cx="2035043" cy="13005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32" name="Текст 23">
            <a:extLst>
              <a:ext uri="{FF2B5EF4-FFF2-40B4-BE49-F238E27FC236}">
                <a16:creationId xmlns:a16="http://schemas.microsoft.com/office/drawing/2014/main" xmlns="" id="{55BDF3E0-3ECE-4351-905E-D643926562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5918" y="2889095"/>
            <a:ext cx="1255049" cy="391477"/>
          </a:xfrm>
          <a:prstGeom prst="rect">
            <a:avLst/>
          </a:prstGeom>
        </p:spPr>
        <p:txBody>
          <a:bodyPr/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1C2B45"/>
                </a:solidFill>
                <a:latin typeface="+mn-lt"/>
                <a:ea typeface="Kanit Medium"/>
                <a:cs typeface="Kanit Medium"/>
                <a:sym typeface="Kanit Medium"/>
              </a:rPr>
              <a:t>2XXX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xmlns="" id="{C3ED156F-74B0-4FE0-B216-FFAAB4E0F5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2572"/>
            <a:ext cx="9669087" cy="7737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C2B4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421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DE70BAB-D636-45D6-8067-43AA6DC68B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5275" y="864525"/>
            <a:ext cx="9669086" cy="457742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6AE2062C-C66D-44F3-A1C0-AA29D724A67D}"/>
              </a:ext>
            </a:extLst>
          </p:cNvPr>
          <p:cNvSpPr/>
          <p:nvPr userDrawn="1"/>
        </p:nvSpPr>
        <p:spPr>
          <a:xfrm>
            <a:off x="1345275" y="5503025"/>
            <a:ext cx="9669086" cy="980324"/>
          </a:xfrm>
          <a:prstGeom prst="round2DiagRect">
            <a:avLst/>
          </a:prstGeom>
          <a:solidFill>
            <a:srgbClr val="1C2B45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rtlCol="0" anchor="ctr" anchorCtr="0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3A59B7F3-7BF3-4A2F-8355-0B925E58B1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16063" y="5608638"/>
            <a:ext cx="9083675" cy="7080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algn="ctr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sed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labore et dolore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Ut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nostrud</a:t>
            </a:r>
            <a:r>
              <a:rPr lang="en-US" sz="1400" dirty="0">
                <a:solidFill>
                  <a:schemeClr val="bg1"/>
                </a:solidFill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</a:rPr>
              <a:t>ullamco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laboris</a:t>
            </a:r>
            <a:r>
              <a:rPr lang="en-US" sz="1400" dirty="0">
                <a:solidFill>
                  <a:schemeClr val="bg1"/>
                </a:solidFill>
              </a:rPr>
              <a:t> nisi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aliquip</a:t>
            </a:r>
            <a:r>
              <a:rPr lang="en-US" sz="1400" dirty="0">
                <a:solidFill>
                  <a:schemeClr val="bg1"/>
                </a:solidFill>
              </a:rPr>
              <a:t> ex </a:t>
            </a:r>
            <a:r>
              <a:rPr lang="en-US" sz="1400" dirty="0" err="1">
                <a:solidFill>
                  <a:schemeClr val="bg1"/>
                </a:solidFill>
              </a:rPr>
              <a:t>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commodo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consequat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324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спользуемые решени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1;p42">
            <a:extLst>
              <a:ext uri="{FF2B5EF4-FFF2-40B4-BE49-F238E27FC236}">
                <a16:creationId xmlns:a16="http://schemas.microsoft.com/office/drawing/2014/main" xmlns="" id="{6D2490CF-178D-47C3-BC2D-3ECF5E77631B}"/>
              </a:ext>
            </a:extLst>
          </p:cNvPr>
          <p:cNvSpPr/>
          <p:nvPr userDrawn="1"/>
        </p:nvSpPr>
        <p:spPr>
          <a:xfrm>
            <a:off x="3578331" y="4178745"/>
            <a:ext cx="1297380" cy="113222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01;p42">
            <a:extLst>
              <a:ext uri="{FF2B5EF4-FFF2-40B4-BE49-F238E27FC236}">
                <a16:creationId xmlns:a16="http://schemas.microsoft.com/office/drawing/2014/main" xmlns="" id="{E41545F9-E20F-44D7-86FA-6A2C788FA493}"/>
              </a:ext>
            </a:extLst>
          </p:cNvPr>
          <p:cNvSpPr/>
          <p:nvPr userDrawn="1"/>
        </p:nvSpPr>
        <p:spPr>
          <a:xfrm>
            <a:off x="5227022" y="4178746"/>
            <a:ext cx="1297380" cy="1132229"/>
          </a:xfrm>
          <a:prstGeom prst="roundRect">
            <a:avLst>
              <a:gd name="adj" fmla="val 16667"/>
            </a:avLst>
          </a:prstGeom>
          <a:solidFill>
            <a:srgbClr val="9B1828"/>
          </a:solidFill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601;p42">
            <a:extLst>
              <a:ext uri="{FF2B5EF4-FFF2-40B4-BE49-F238E27FC236}">
                <a16:creationId xmlns:a16="http://schemas.microsoft.com/office/drawing/2014/main" xmlns="" id="{3D6F75B8-50F1-4CEA-B79F-AF6471B83387}"/>
              </a:ext>
            </a:extLst>
          </p:cNvPr>
          <p:cNvSpPr/>
          <p:nvPr userDrawn="1"/>
        </p:nvSpPr>
        <p:spPr>
          <a:xfrm>
            <a:off x="6800899" y="4178746"/>
            <a:ext cx="1297380" cy="1132229"/>
          </a:xfrm>
          <a:prstGeom prst="roundRect">
            <a:avLst>
              <a:gd name="adj" fmla="val 16667"/>
            </a:avLst>
          </a:prstGeom>
          <a:solidFill>
            <a:srgbClr val="1C2B45"/>
          </a:solidFill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C2B45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0960FF-B186-4418-9B69-F048EB6182C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215284" y="515938"/>
            <a:ext cx="7373504" cy="573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latin typeface="+mj-lt"/>
              </a:defRPr>
            </a:lvl1pPr>
          </a:lstStyle>
          <a:p>
            <a:pPr lvl="0"/>
            <a:r>
              <a:rPr lang="ru-RU" dirty="0"/>
              <a:t>ШРИФТ </a:t>
            </a:r>
            <a:r>
              <a:rPr lang="en-US" dirty="0"/>
              <a:t>MONTSERRAT 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99649BB5-0875-48ED-8DD5-D09007B35B0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913567" y="1581491"/>
            <a:ext cx="5976938" cy="66069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50000"/>
              </a:lnSpc>
              <a:buNone/>
              <a:defRPr sz="1800"/>
            </a:lvl1pPr>
          </a:lstStyle>
          <a:p>
            <a:pPr lvl="0"/>
            <a:r>
              <a:rPr lang="ru-RU" dirty="0"/>
              <a:t>Ссылка на скачивание шрифта:</a:t>
            </a:r>
          </a:p>
          <a:p>
            <a:pPr lvl="0"/>
            <a:r>
              <a:rPr lang="en-US" dirty="0"/>
              <a:t>https://fonts-online.ru/fonts/montserrat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75D8B9F9-F922-4D7A-8602-332E5C40A6B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928553" y="3025530"/>
            <a:ext cx="7946967" cy="80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ru-RU" dirty="0"/>
              <a:t>ИСПОЛЬЗУЕМЫЕ ЦВЕТА: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969FA343-A236-4F7C-94C3-CF38C0F1EC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8331" y="4576203"/>
            <a:ext cx="1297380" cy="22145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1B1043"/>
                </a:solidFill>
                <a:latin typeface="+mn-lt"/>
              </a:rPr>
              <a:t>#ffffff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xmlns="" id="{7A641F2B-30BB-4B03-BCEE-89CA8480FA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27415" y="4562313"/>
            <a:ext cx="1296987" cy="249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#9d1828</a:t>
            </a:r>
            <a:endParaRPr lang="ru-RU" dirty="0"/>
          </a:p>
        </p:txBody>
      </p:sp>
      <p:sp>
        <p:nvSpPr>
          <p:cNvPr id="25" name="Текст 23">
            <a:extLst>
              <a:ext uri="{FF2B5EF4-FFF2-40B4-BE49-F238E27FC236}">
                <a16:creationId xmlns:a16="http://schemas.microsoft.com/office/drawing/2014/main" xmlns="" id="{EAE7C7B4-AE0A-47DF-B135-0243888B8D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07771" y="4562313"/>
            <a:ext cx="1296987" cy="2492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#1c2b45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84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A990BF52-445F-4D69-AA71-AB187628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618" y="2766218"/>
            <a:ext cx="72653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D8575954-BD52-4407-A7B3-78EA3F045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6838" y="6356350"/>
            <a:ext cx="4598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Подпись: Имя Фамилия Отчество;   </a:t>
            </a:r>
            <a:r>
              <a:rPr lang="en-US" dirty="0"/>
              <a:t> </a:t>
            </a:r>
            <a:r>
              <a:rPr lang="ru-RU" dirty="0"/>
              <a:t>Дата: 00:00:00</a:t>
            </a:r>
          </a:p>
        </p:txBody>
      </p:sp>
    </p:spTree>
    <p:extLst>
      <p:ext uri="{BB962C8B-B14F-4D97-AF65-F5344CB8AC3E}">
        <p14:creationId xmlns:p14="http://schemas.microsoft.com/office/powerpoint/2010/main" val="251796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1" r:id="rId5"/>
    <p:sldLayoutId id="2147483654" r:id="rId6"/>
    <p:sldLayoutId id="2147483655" r:id="rId7"/>
    <p:sldLayoutId id="2147483656" r:id="rId8"/>
    <p:sldLayoutId id="2147483663" r:id="rId9"/>
    <p:sldLayoutId id="2147483672" r:id="rId10"/>
    <p:sldLayoutId id="2147483673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F2AC57-FEE4-4EA1-A583-10D2133E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БАЛАЛАРҒА ҚАТЫСТЫ ТӨТЕНШЕ ОҚИҒА МЕН ТӨТЕНШЕ ЖАҒДАЙЛАРҒА ДЕН ҚОЮ АЛГОРИТМДЕРІ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BD3BE1-5982-4F46-90F8-EAE082877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51" y="2023307"/>
            <a:ext cx="2634541" cy="281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84;g1bc6e687a7d_0_0"/>
          <p:cNvSpPr/>
          <p:nvPr/>
        </p:nvSpPr>
        <p:spPr bwMode="auto">
          <a:xfrm>
            <a:off x="0" y="2554"/>
            <a:ext cx="10349588" cy="585944"/>
          </a:xfrm>
          <a:prstGeom prst="rect">
            <a:avLst/>
          </a:prstGeom>
          <a:solidFill>
            <a:srgbClr val="0A27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4;g1bc6e687a7d_0_0"/>
          <p:cNvSpPr/>
          <p:nvPr/>
        </p:nvSpPr>
        <p:spPr bwMode="auto">
          <a:xfrm>
            <a:off x="-6803" y="2113792"/>
            <a:ext cx="12198803" cy="438034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8" name="Google Shape;87;g1bc6e687a7d_0_0"/>
          <p:cNvGrpSpPr/>
          <p:nvPr/>
        </p:nvGrpSpPr>
        <p:grpSpPr bwMode="auto">
          <a:xfrm>
            <a:off x="6846976" y="2642213"/>
            <a:ext cx="588055" cy="882852"/>
            <a:chOff x="10278625" y="4626425"/>
            <a:chExt cx="908474" cy="1363900"/>
          </a:xfrm>
        </p:grpSpPr>
        <p:pic>
          <p:nvPicPr>
            <p:cNvPr id="9" name="Google Shape;88;g1bc6e687a7d_0_0"/>
            <p:cNvPicPr/>
            <p:nvPr/>
          </p:nvPicPr>
          <p:blipFill>
            <a:blip r:embed="rId2">
              <a:alphaModFix/>
            </a:blip>
            <a:srcRect l="-3904" r="55276" b="52812"/>
            <a:stretch/>
          </p:blipFill>
          <p:spPr bwMode="auto">
            <a:xfrm>
              <a:off x="10278625" y="4813121"/>
              <a:ext cx="908474" cy="1177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89;g1bc6e687a7d_0_0"/>
            <p:cNvSpPr/>
            <p:nvPr/>
          </p:nvSpPr>
          <p:spPr bwMode="auto">
            <a:xfrm>
              <a:off x="10317375" y="4626425"/>
              <a:ext cx="408300" cy="58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11" name="Google Shape;90;g1bc6e687a7d_0_0"/>
          <p:cNvSpPr/>
          <p:nvPr/>
        </p:nvSpPr>
        <p:spPr bwMode="auto">
          <a:xfrm>
            <a:off x="-92884" y="123085"/>
            <a:ext cx="1115055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КҮДІКТІ ОБЪЕКТІНІ АНЫҚТАУ КЕЗІНДЕГІ ӘРЕКЕТТЕРДІҢ  АЛГОРИТМІ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Google Shape;92;g1bc6e687a7d_0_0"/>
          <p:cNvSpPr/>
          <p:nvPr/>
        </p:nvSpPr>
        <p:spPr bwMode="auto">
          <a:xfrm>
            <a:off x="1596786" y="967342"/>
            <a:ext cx="8511774" cy="88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Күдікті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зат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деп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қараусыз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қалған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сөмке</a:t>
            </a:r>
            <a:r>
              <a:rPr lang="ru-RU" sz="1200" b="1" dirty="0">
                <a:solidFill>
                  <a:schemeClr val="dk1"/>
                </a:solidFill>
              </a:rPr>
              <a:t>, пакет, </a:t>
            </a:r>
            <a:r>
              <a:rPr lang="ru-RU" sz="1200" b="1" dirty="0" err="1">
                <a:solidFill>
                  <a:schemeClr val="dk1"/>
                </a:solidFill>
              </a:rPr>
              <a:t>қорап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жәшік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сымдары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шығыңқы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күдікті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дыбыстар</a:t>
            </a:r>
            <a:r>
              <a:rPr lang="ru-RU" sz="1200" b="1" dirty="0">
                <a:solidFill>
                  <a:schemeClr val="dk1"/>
                </a:solidFill>
              </a:rPr>
              <a:t> (сырт </a:t>
            </a:r>
            <a:r>
              <a:rPr lang="ru-RU" sz="1200" b="1" dirty="0" err="1">
                <a:solidFill>
                  <a:schemeClr val="dk1"/>
                </a:solidFill>
              </a:rPr>
              <a:t>еткен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тықылдаған</a:t>
            </a:r>
            <a:r>
              <a:rPr lang="ru-RU" sz="1200" b="1" dirty="0">
                <a:solidFill>
                  <a:schemeClr val="dk1"/>
                </a:solidFill>
              </a:rPr>
              <a:t>) </a:t>
            </a:r>
            <a:r>
              <a:rPr lang="ru-RU" sz="1200" b="1" dirty="0" err="1">
                <a:solidFill>
                  <a:schemeClr val="dk1"/>
                </a:solidFill>
              </a:rPr>
              <a:t>және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әдеттен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тыс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иістер</a:t>
            </a:r>
            <a:r>
              <a:rPr lang="ru-RU" sz="1200" b="1" dirty="0">
                <a:solidFill>
                  <a:schemeClr val="dk1"/>
                </a:solidFill>
              </a:rPr>
              <a:t> (</a:t>
            </a:r>
            <a:r>
              <a:rPr lang="ru-RU" sz="1200" b="1" dirty="0" err="1">
                <a:solidFill>
                  <a:schemeClr val="dk1"/>
                </a:solidFill>
              </a:rPr>
              <a:t>бадам</a:t>
            </a:r>
            <a:r>
              <a:rPr lang="ru-RU" sz="1200" b="1" dirty="0">
                <a:solidFill>
                  <a:schemeClr val="dk1"/>
                </a:solidFill>
              </a:rPr>
              <a:t>, хлор, аммиак) </a:t>
            </a:r>
            <a:r>
              <a:rPr lang="ru-RU" sz="1200" b="1" dirty="0" err="1">
                <a:solidFill>
                  <a:schemeClr val="dk1"/>
                </a:solidFill>
              </a:rPr>
              <a:t>шығатын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ойыншықтар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түсіндіріледі</a:t>
            </a:r>
            <a:r>
              <a:rPr lang="ru-RU" sz="1200" b="1" dirty="0">
                <a:solidFill>
                  <a:schemeClr val="dk1"/>
                </a:solidFill>
              </a:rPr>
              <a:t>.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93;g1bc6e687a7d_0_0"/>
          <p:cNvSpPr/>
          <p:nvPr/>
        </p:nvSpPr>
        <p:spPr bwMode="auto">
          <a:xfrm>
            <a:off x="1803582" y="2727176"/>
            <a:ext cx="4469423" cy="8774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ішкі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b="1" dirty="0">
                <a:solidFill>
                  <a:schemeClr val="dk1"/>
                </a:solidFill>
              </a:rPr>
              <a:t>102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арнасына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b="1" dirty="0">
                <a:solidFill>
                  <a:schemeClr val="dk1"/>
                </a:solidFill>
              </a:rPr>
              <a:t>112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бірыңғай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кезекшілік-диспетчерлік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қызметіне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егер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оқушы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студент </a:t>
            </a:r>
            <a:r>
              <a:rPr lang="ru-RU" sz="1200" dirty="0" err="1">
                <a:solidFill>
                  <a:schemeClr val="dk1"/>
                </a:solidFill>
              </a:rPr>
              <a:t>болса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мұғалімге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сынып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жетекшісіне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94;g1bc6e687a7d_0_0"/>
          <p:cNvSpPr/>
          <p:nvPr/>
        </p:nvSpPr>
        <p:spPr bwMode="auto">
          <a:xfrm>
            <a:off x="8570775" y="2857257"/>
            <a:ext cx="3152886" cy="5503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 smtClean="0">
                <a:solidFill>
                  <a:schemeClr val="dk1"/>
                </a:solidFill>
              </a:rPr>
              <a:t>жедел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әрекет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күштері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келгенге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дейін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объектіден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қашықтықта</a:t>
            </a:r>
            <a:r>
              <a:rPr lang="ru-RU" sz="1200" dirty="0">
                <a:solidFill>
                  <a:schemeClr val="dk1"/>
                </a:solidFill>
              </a:rPr>
              <a:t> болу</a:t>
            </a:r>
          </a:p>
        </p:txBody>
      </p:sp>
      <p:sp>
        <p:nvSpPr>
          <p:cNvPr id="16" name="Google Shape;95;g1bc6e687a7d_0_0"/>
          <p:cNvSpPr/>
          <p:nvPr/>
        </p:nvSpPr>
        <p:spPr bwMode="auto">
          <a:xfrm>
            <a:off x="5581555" y="3905328"/>
            <a:ext cx="3022722" cy="5228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болған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оқиғаға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қатысты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айғақтар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беруге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дайын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болыңыз</a:t>
            </a:r>
            <a:endParaRPr lang="ru-RU" sz="1200" dirty="0">
              <a:solidFill>
                <a:schemeClr val="dk1"/>
              </a:solidFill>
            </a:endParaRPr>
          </a:p>
        </p:txBody>
      </p:sp>
      <p:sp>
        <p:nvSpPr>
          <p:cNvPr id="17" name="Google Shape;96;g1bc6e687a7d_0_0"/>
          <p:cNvSpPr/>
          <p:nvPr/>
        </p:nvSpPr>
        <p:spPr bwMode="auto">
          <a:xfrm>
            <a:off x="1596786" y="2157969"/>
            <a:ext cx="8847234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sz="1700" b="1" dirty="0">
                <a:solidFill>
                  <a:schemeClr val="dk1"/>
                </a:solidFill>
              </a:rPr>
              <a:t>ҚАУІПТІ НЕМЕСЕ КҮДІКТІ НЫСАНЫ АШҚАН АДАМДАР</a:t>
            </a:r>
          </a:p>
        </p:txBody>
      </p:sp>
      <p:pic>
        <p:nvPicPr>
          <p:cNvPr id="18" name="Google Shape;97;g1bc6e687a7d_0_0"/>
          <p:cNvPicPr/>
          <p:nvPr/>
        </p:nvPicPr>
        <p:blipFill>
          <a:blip r:embed="rId2">
            <a:alphaModFix/>
          </a:blip>
          <a:srcRect l="43374" t="28581" b="44434"/>
          <a:stretch/>
        </p:blipFill>
        <p:spPr bwMode="auto">
          <a:xfrm>
            <a:off x="270029" y="559343"/>
            <a:ext cx="1186372" cy="7341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98;g1bc6e687a7d_0_0"/>
          <p:cNvSpPr/>
          <p:nvPr/>
        </p:nvSpPr>
        <p:spPr bwMode="auto">
          <a:xfrm>
            <a:off x="342870" y="1515550"/>
            <a:ext cx="9657954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i="1" dirty="0" err="1">
                <a:solidFill>
                  <a:schemeClr val="dk1"/>
                </a:solidFill>
              </a:rPr>
              <a:t>Бұл</a:t>
            </a:r>
            <a:r>
              <a:rPr lang="ru-RU" sz="1200" i="1" dirty="0">
                <a:solidFill>
                  <a:schemeClr val="dk1"/>
                </a:solidFill>
              </a:rPr>
              <a:t> </a:t>
            </a:r>
            <a:r>
              <a:rPr lang="ru-RU" sz="1200" i="1" dirty="0" err="1">
                <a:solidFill>
                  <a:schemeClr val="dk1"/>
                </a:solidFill>
              </a:rPr>
              <a:t>зат</a:t>
            </a:r>
            <a:r>
              <a:rPr lang="ru-RU" sz="1200" i="1" dirty="0">
                <a:solidFill>
                  <a:schemeClr val="dk1"/>
                </a:solidFill>
              </a:rPr>
              <a:t> </a:t>
            </a:r>
            <a:r>
              <a:rPr lang="ru-RU" sz="1200" i="1" dirty="0" err="1">
                <a:solidFill>
                  <a:schemeClr val="dk1"/>
                </a:solidFill>
              </a:rPr>
              <a:t>жарылғыш</a:t>
            </a:r>
            <a:r>
              <a:rPr lang="ru-RU" sz="1200" i="1" dirty="0">
                <a:solidFill>
                  <a:schemeClr val="dk1"/>
                </a:solidFill>
              </a:rPr>
              <a:t> </a:t>
            </a:r>
            <a:r>
              <a:rPr lang="ru-RU" sz="1200" i="1" dirty="0" err="1">
                <a:solidFill>
                  <a:schemeClr val="dk1"/>
                </a:solidFill>
              </a:rPr>
              <a:t>құрылғы</a:t>
            </a:r>
            <a:r>
              <a:rPr lang="ru-RU" sz="1200" i="1" dirty="0">
                <a:solidFill>
                  <a:schemeClr val="dk1"/>
                </a:solidFill>
              </a:rPr>
              <a:t> </a:t>
            </a:r>
            <a:r>
              <a:rPr lang="ru-RU" sz="1200" i="1" dirty="0" err="1">
                <a:solidFill>
                  <a:schemeClr val="dk1"/>
                </a:solidFill>
              </a:rPr>
              <a:t>немесе</a:t>
            </a:r>
            <a:r>
              <a:rPr lang="ru-RU" sz="1200" i="1" dirty="0">
                <a:solidFill>
                  <a:schemeClr val="dk1"/>
                </a:solidFill>
              </a:rPr>
              <a:t> </a:t>
            </a:r>
            <a:r>
              <a:rPr lang="ru-RU" sz="1200" i="1" dirty="0" err="1">
                <a:solidFill>
                  <a:schemeClr val="dk1"/>
                </a:solidFill>
              </a:rPr>
              <a:t>улы</a:t>
            </a:r>
            <a:r>
              <a:rPr lang="ru-RU" sz="1200" i="1" dirty="0">
                <a:solidFill>
                  <a:schemeClr val="dk1"/>
                </a:solidFill>
              </a:rPr>
              <a:t> </a:t>
            </a:r>
            <a:r>
              <a:rPr lang="ru-RU" sz="1200" i="1" dirty="0" err="1">
                <a:solidFill>
                  <a:schemeClr val="dk1"/>
                </a:solidFill>
              </a:rPr>
              <a:t>химиялық</a:t>
            </a:r>
            <a:r>
              <a:rPr lang="ru-RU" sz="1200" i="1" dirty="0">
                <a:solidFill>
                  <a:schemeClr val="dk1"/>
                </a:solidFill>
              </a:rPr>
              <a:t> </a:t>
            </a:r>
            <a:r>
              <a:rPr lang="ru-RU" sz="1200" i="1" dirty="0" err="1">
                <a:solidFill>
                  <a:schemeClr val="dk1"/>
                </a:solidFill>
              </a:rPr>
              <a:t>заттар</a:t>
            </a:r>
            <a:r>
              <a:rPr lang="ru-RU" sz="1200" i="1" dirty="0">
                <a:solidFill>
                  <a:schemeClr val="dk1"/>
                </a:solidFill>
              </a:rPr>
              <a:t> (ТХС), </a:t>
            </a:r>
            <a:r>
              <a:rPr lang="ru-RU" sz="1200" i="1" dirty="0" err="1">
                <a:solidFill>
                  <a:schemeClr val="dk1"/>
                </a:solidFill>
              </a:rPr>
              <a:t>биологиялық</a:t>
            </a:r>
            <a:r>
              <a:rPr lang="ru-RU" sz="1200" i="1" dirty="0">
                <a:solidFill>
                  <a:schemeClr val="dk1"/>
                </a:solidFill>
              </a:rPr>
              <a:t> </a:t>
            </a:r>
            <a:r>
              <a:rPr lang="ru-RU" sz="1200" i="1" dirty="0" err="1">
                <a:solidFill>
                  <a:schemeClr val="dk1"/>
                </a:solidFill>
              </a:rPr>
              <a:t>агенттер</a:t>
            </a:r>
            <a:r>
              <a:rPr lang="ru-RU" sz="1200" i="1" dirty="0">
                <a:solidFill>
                  <a:schemeClr val="dk1"/>
                </a:solidFill>
              </a:rPr>
              <a:t> (</a:t>
            </a:r>
            <a:r>
              <a:rPr lang="ru-RU" sz="1200" i="1" dirty="0" err="1">
                <a:solidFill>
                  <a:schemeClr val="dk1"/>
                </a:solidFill>
              </a:rPr>
              <a:t>сібір</a:t>
            </a:r>
            <a:r>
              <a:rPr lang="ru-RU" sz="1200" i="1" dirty="0">
                <a:solidFill>
                  <a:schemeClr val="dk1"/>
                </a:solidFill>
              </a:rPr>
              <a:t> </a:t>
            </a:r>
            <a:r>
              <a:rPr lang="ru-RU" sz="1200" i="1" dirty="0" err="1">
                <a:solidFill>
                  <a:schemeClr val="dk1"/>
                </a:solidFill>
              </a:rPr>
              <a:t>жарасы</a:t>
            </a:r>
            <a:r>
              <a:rPr lang="ru-RU" sz="1200" i="1" dirty="0">
                <a:solidFill>
                  <a:schemeClr val="dk1"/>
                </a:solidFill>
              </a:rPr>
              <a:t>, </a:t>
            </a:r>
            <a:r>
              <a:rPr lang="ru-RU" sz="1200" i="1" dirty="0" err="1">
                <a:solidFill>
                  <a:schemeClr val="dk1"/>
                </a:solidFill>
              </a:rPr>
              <a:t>шешек</a:t>
            </a:r>
            <a:r>
              <a:rPr lang="ru-RU" sz="1200" i="1" dirty="0">
                <a:solidFill>
                  <a:schemeClr val="dk1"/>
                </a:solidFill>
              </a:rPr>
              <a:t>, туляремия </a:t>
            </a:r>
            <a:r>
              <a:rPr lang="ru-RU" sz="1200" i="1" dirty="0" err="1">
                <a:solidFill>
                  <a:schemeClr val="dk1"/>
                </a:solidFill>
              </a:rPr>
              <a:t>сияқты</a:t>
            </a:r>
            <a:r>
              <a:rPr lang="ru-RU" sz="1200" i="1" dirty="0">
                <a:solidFill>
                  <a:schemeClr val="dk1"/>
                </a:solidFill>
              </a:rPr>
              <a:t> </a:t>
            </a:r>
            <a:r>
              <a:rPr lang="ru-RU" sz="1200" i="1" dirty="0" err="1">
                <a:solidFill>
                  <a:schemeClr val="dk1"/>
                </a:solidFill>
              </a:rPr>
              <a:t>қауіпті</a:t>
            </a:r>
            <a:r>
              <a:rPr lang="ru-RU" sz="1200" i="1" dirty="0">
                <a:solidFill>
                  <a:schemeClr val="dk1"/>
                </a:solidFill>
              </a:rPr>
              <a:t> </a:t>
            </a:r>
            <a:r>
              <a:rPr lang="ru-RU" sz="1200" i="1" dirty="0" err="1">
                <a:solidFill>
                  <a:schemeClr val="dk1"/>
                </a:solidFill>
              </a:rPr>
              <a:t>инфекциялардың</a:t>
            </a:r>
            <a:r>
              <a:rPr lang="ru-RU" sz="1200" i="1" dirty="0">
                <a:solidFill>
                  <a:schemeClr val="dk1"/>
                </a:solidFill>
              </a:rPr>
              <a:t> </a:t>
            </a:r>
            <a:r>
              <a:rPr lang="ru-RU" sz="1200" i="1" dirty="0" err="1">
                <a:solidFill>
                  <a:schemeClr val="dk1"/>
                </a:solidFill>
              </a:rPr>
              <a:t>қоздырғыштары</a:t>
            </a:r>
            <a:r>
              <a:rPr lang="ru-RU" sz="1200" i="1" dirty="0">
                <a:solidFill>
                  <a:schemeClr val="dk1"/>
                </a:solidFill>
              </a:rPr>
              <a:t>) </a:t>
            </a:r>
            <a:r>
              <a:rPr lang="ru-RU" sz="1200" i="1" dirty="0" err="1">
                <a:solidFill>
                  <a:schemeClr val="dk1"/>
                </a:solidFill>
              </a:rPr>
              <a:t>толтырылған</a:t>
            </a:r>
            <a:r>
              <a:rPr lang="ru-RU" sz="1200" i="1" dirty="0">
                <a:solidFill>
                  <a:schemeClr val="dk1"/>
                </a:solidFill>
              </a:rPr>
              <a:t> пакет </a:t>
            </a:r>
            <a:r>
              <a:rPr lang="ru-RU" sz="1200" i="1" dirty="0" err="1">
                <a:solidFill>
                  <a:schemeClr val="dk1"/>
                </a:solidFill>
              </a:rPr>
              <a:t>болуы</a:t>
            </a:r>
            <a:r>
              <a:rPr lang="ru-RU" sz="1200" i="1" dirty="0">
                <a:solidFill>
                  <a:schemeClr val="dk1"/>
                </a:solidFill>
              </a:rPr>
              <a:t> </a:t>
            </a:r>
            <a:r>
              <a:rPr lang="ru-RU" sz="1200" i="1" dirty="0" err="1">
                <a:solidFill>
                  <a:schemeClr val="dk1"/>
                </a:solidFill>
              </a:rPr>
              <a:t>мүмкін</a:t>
            </a:r>
            <a:r>
              <a:rPr lang="ru-RU" sz="1200" i="1" dirty="0">
                <a:solidFill>
                  <a:schemeClr val="dk1"/>
                </a:solidFill>
              </a:rPr>
              <a:t>.</a:t>
            </a:r>
            <a:endParaRPr sz="1200" i="1" strike="noStrike" cap="none" dirty="0">
              <a:solidFill>
                <a:schemeClr val="dk1"/>
              </a:solidFill>
            </a:endParaRPr>
          </a:p>
        </p:txBody>
      </p:sp>
      <p:pic>
        <p:nvPicPr>
          <p:cNvPr id="20" name="Google Shape;99;g1bc6e687a7d_0_0"/>
          <p:cNvPicPr/>
          <p:nvPr/>
        </p:nvPicPr>
        <p:blipFill>
          <a:blip r:embed="rId3">
            <a:alphaModFix/>
          </a:blip>
          <a:srcRect t="-2616" b="53533"/>
          <a:stretch/>
        </p:blipFill>
        <p:spPr bwMode="auto">
          <a:xfrm>
            <a:off x="614779" y="2687397"/>
            <a:ext cx="1079548" cy="88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0;g1bc6e687a7d_0_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7810278" y="2995175"/>
            <a:ext cx="614915" cy="51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1;g1bc6e687a7d_0_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336336" y="1188885"/>
            <a:ext cx="1044662" cy="789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2;g1bc6e687a7d_0_0"/>
          <p:cNvPicPr/>
          <p:nvPr/>
        </p:nvPicPr>
        <p:blipFill>
          <a:blip r:embed="rId5">
            <a:alphaModFix/>
          </a:blip>
          <a:srcRect r="-27533" b="56070"/>
          <a:stretch/>
        </p:blipFill>
        <p:spPr bwMode="auto">
          <a:xfrm flipH="1">
            <a:off x="4499375" y="3877991"/>
            <a:ext cx="983016" cy="57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03;g1bc6e687a7d_0_0" descr="F:\Преза ЕН\Новая папка (2)\03.png"/>
          <p:cNvPicPr/>
          <p:nvPr/>
        </p:nvPicPr>
        <p:blipFill>
          <a:blip r:embed="rId6">
            <a:alphaModFix/>
          </a:blip>
          <a:srcRect l="-15684" r="49616" b="54046"/>
          <a:stretch/>
        </p:blipFill>
        <p:spPr bwMode="auto">
          <a:xfrm>
            <a:off x="3912107" y="3892397"/>
            <a:ext cx="587268" cy="56641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04;g1bc6e687a7d_0_0"/>
          <p:cNvSpPr/>
          <p:nvPr/>
        </p:nvSpPr>
        <p:spPr bwMode="auto">
          <a:xfrm>
            <a:off x="9262475" y="4942915"/>
            <a:ext cx="2773800" cy="1394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5;g1bc6e687a7d_0_0"/>
          <p:cNvSpPr/>
          <p:nvPr/>
        </p:nvSpPr>
        <p:spPr bwMode="auto">
          <a:xfrm>
            <a:off x="4136923" y="4957322"/>
            <a:ext cx="4439100" cy="139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06;g1bc6e687a7d_0_0"/>
          <p:cNvSpPr/>
          <p:nvPr/>
        </p:nvSpPr>
        <p:spPr bwMode="auto">
          <a:xfrm>
            <a:off x="746525" y="4957322"/>
            <a:ext cx="2773800" cy="1394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07;g1bc6e687a7d_0_0"/>
          <p:cNvSpPr/>
          <p:nvPr/>
        </p:nvSpPr>
        <p:spPr bwMode="auto">
          <a:xfrm>
            <a:off x="4211478" y="4567315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БАСШЫНЫҢ ӘРЕКЕТІ</a:t>
            </a:r>
            <a:r>
              <a:rPr lang="ru-RU" sz="16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:</a:t>
            </a:r>
          </a:p>
        </p:txBody>
      </p:sp>
      <p:sp>
        <p:nvSpPr>
          <p:cNvPr id="29" name="Google Shape;108;g1bc6e687a7d_0_0"/>
          <p:cNvSpPr/>
          <p:nvPr/>
        </p:nvSpPr>
        <p:spPr bwMode="auto">
          <a:xfrm>
            <a:off x="1086361" y="5285072"/>
            <a:ext cx="226643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тұрақты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қызметкерлерінің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қоршауын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орнату</a:t>
            </a:r>
            <a:endParaRPr lang="ru-RU" sz="1200" dirty="0">
              <a:solidFill>
                <a:schemeClr val="dk1"/>
              </a:solidFill>
            </a:endParaRPr>
          </a:p>
        </p:txBody>
      </p:sp>
      <p:sp>
        <p:nvSpPr>
          <p:cNvPr id="30" name="Google Shape;109;g1bc6e687a7d_0_0"/>
          <p:cNvSpPr/>
          <p:nvPr/>
        </p:nvSpPr>
        <p:spPr bwMode="auto">
          <a:xfrm>
            <a:off x="4131675" y="4967497"/>
            <a:ext cx="4439100" cy="1394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endParaRPr lang="ru-RU" sz="1200" dirty="0" smtClean="0">
              <a:solidFill>
                <a:schemeClr val="dk1"/>
              </a:solidFill>
            </a:endParaRPr>
          </a:p>
          <a:p>
            <a:pPr lvl="0" algn="just">
              <a:defRPr/>
            </a:pPr>
            <a:r>
              <a:rPr lang="ru-RU" sz="1200" dirty="0" err="1" smtClean="0">
                <a:solidFill>
                  <a:schemeClr val="dk1"/>
                </a:solidFill>
              </a:rPr>
              <a:t>төтенше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жою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қызметтері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ішкі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бөлімшелері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жедел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жәрдем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өрт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сөндіру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бригадалары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авариялық-құтқару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қызметтері</a:t>
            </a:r>
            <a:r>
              <a:rPr lang="ru-RU" sz="1200" dirty="0">
                <a:solidFill>
                  <a:schemeClr val="dk1"/>
                </a:solidFill>
              </a:rPr>
              <a:t>)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объект </a:t>
            </a:r>
            <a:r>
              <a:rPr lang="ru-RU" sz="1200" dirty="0" err="1">
                <a:solidFill>
                  <a:schemeClr val="dk1"/>
                </a:solidFill>
              </a:rPr>
              <a:t>анықталған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жерге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кедергісіз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жеткізуді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110;g1bc6e687a7d_0_0"/>
          <p:cNvSpPr/>
          <p:nvPr/>
        </p:nvSpPr>
        <p:spPr bwMode="auto">
          <a:xfrm>
            <a:off x="9388925" y="5148398"/>
            <a:ext cx="2520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беру </a:t>
            </a:r>
            <a:r>
              <a:rPr lang="ru-RU" sz="1200" dirty="0" err="1">
                <a:solidFill>
                  <a:schemeClr val="dk1"/>
                </a:solidFill>
              </a:rPr>
              <a:t>ұйымының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қызметкерлерін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 smtClean="0">
                <a:solidFill>
                  <a:schemeClr val="dk1"/>
                </a:solidFill>
              </a:rPr>
              <a:t>эвакуациялау</a:t>
            </a:r>
            <a:r>
              <a:rPr lang="ru-RU" sz="1200" dirty="0" smtClean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бойынша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шаралар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қабылдау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2" name="Google Shape;111;g1bc6e687a7d_0_0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335537" y="4837880"/>
            <a:ext cx="750825" cy="168242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12;g1bc6e687a7d_0_0"/>
          <p:cNvSpPr/>
          <p:nvPr/>
        </p:nvSpPr>
        <p:spPr bwMode="auto">
          <a:xfrm>
            <a:off x="3672725" y="5517698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13;g1bc6e687a7d_0_0"/>
          <p:cNvSpPr/>
          <p:nvPr/>
        </p:nvSpPr>
        <p:spPr bwMode="auto">
          <a:xfrm>
            <a:off x="8803525" y="5517698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114;g1bc6e687a7d_0_0"/>
          <p:cNvSpPr/>
          <p:nvPr/>
        </p:nvSpPr>
        <p:spPr bwMode="auto">
          <a:xfrm flipH="1">
            <a:off x="7458921" y="3074019"/>
            <a:ext cx="240382" cy="313800"/>
          </a:xfrm>
          <a:prstGeom prst="rightArrow">
            <a:avLst>
              <a:gd name="adj1" fmla="val 100000"/>
              <a:gd name="adj2" fmla="val 254616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6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9;g1bc6e687a7d_0_123"/>
          <p:cNvSpPr/>
          <p:nvPr/>
        </p:nvSpPr>
        <p:spPr bwMode="auto">
          <a:xfrm>
            <a:off x="-10875" y="4522300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121;g1bc6e687a7d_0_123"/>
          <p:cNvSpPr/>
          <p:nvPr/>
        </p:nvSpPr>
        <p:spPr bwMode="auto">
          <a:xfrm>
            <a:off x="2319609" y="891102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ҚЫЗМЕТКЕРЛЕРДІҢ ӘРЕКЕТТЕРІ (ҚЫЗМЕТКЕРЛЕР, ОҚЫТУШЫЛАР)</a:t>
            </a:r>
          </a:p>
        </p:txBody>
      </p:sp>
      <p:sp>
        <p:nvSpPr>
          <p:cNvPr id="7" name="Google Shape;122;g1bc6e687a7d_0_123"/>
          <p:cNvSpPr/>
          <p:nvPr/>
        </p:nvSpPr>
        <p:spPr bwMode="auto">
          <a:xfrm>
            <a:off x="900425" y="3358253"/>
            <a:ext cx="3185699" cy="1076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23;g1bc6e687a7d_0_123"/>
          <p:cNvSpPr/>
          <p:nvPr/>
        </p:nvSpPr>
        <p:spPr bwMode="auto">
          <a:xfrm>
            <a:off x="4277087" y="1530509"/>
            <a:ext cx="4035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24;g1bc6e687a7d_0_123"/>
          <p:cNvSpPr/>
          <p:nvPr/>
        </p:nvSpPr>
        <p:spPr bwMode="auto">
          <a:xfrm>
            <a:off x="900425" y="15305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25;g1bc6e687a7d_0_123"/>
          <p:cNvSpPr/>
          <p:nvPr/>
        </p:nvSpPr>
        <p:spPr bwMode="auto">
          <a:xfrm>
            <a:off x="928515" y="1670825"/>
            <a:ext cx="307564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100" dirty="0" err="1">
                <a:solidFill>
                  <a:schemeClr val="dk1"/>
                </a:solidFill>
              </a:rPr>
              <a:t>білім</a:t>
            </a:r>
            <a:r>
              <a:rPr lang="ru-RU" sz="1100" dirty="0">
                <a:solidFill>
                  <a:schemeClr val="dk1"/>
                </a:solidFill>
              </a:rPr>
              <a:t> беру </a:t>
            </a:r>
            <a:r>
              <a:rPr lang="ru-RU" sz="1100" dirty="0" err="1">
                <a:solidFill>
                  <a:schemeClr val="dk1"/>
                </a:solidFill>
              </a:rPr>
              <a:t>ұйымының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әкімшілігіне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хабарлау</a:t>
            </a:r>
            <a:r>
              <a:rPr lang="ru-RU" sz="1100" dirty="0">
                <a:solidFill>
                  <a:schemeClr val="dk1"/>
                </a:solidFill>
              </a:rPr>
              <a:t> (телефон </a:t>
            </a:r>
            <a:r>
              <a:rPr lang="ru-RU" sz="1100" dirty="0" err="1">
                <a:solidFill>
                  <a:schemeClr val="dk1"/>
                </a:solidFill>
              </a:rPr>
              <a:t>арқылы</a:t>
            </a:r>
            <a:r>
              <a:rPr lang="ru-RU" sz="1100" dirty="0">
                <a:solidFill>
                  <a:schemeClr val="dk1"/>
                </a:solidFill>
              </a:rPr>
              <a:t>) </a:t>
            </a:r>
            <a:r>
              <a:rPr lang="ru-RU" sz="1100" dirty="0" err="1">
                <a:solidFill>
                  <a:schemeClr val="dk1"/>
                </a:solidFill>
              </a:rPr>
              <a:t>және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ғимаратқа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ешкімді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кіргізбеу</a:t>
            </a:r>
            <a:r>
              <a:rPr lang="ru-RU" sz="1100" dirty="0">
                <a:solidFill>
                  <a:schemeClr val="dk1"/>
                </a:solidFill>
              </a:rPr>
              <a:t> (</a:t>
            </a:r>
            <a:r>
              <a:rPr lang="ru-RU" sz="1100" dirty="0" err="1">
                <a:solidFill>
                  <a:schemeClr val="dk1"/>
                </a:solidFill>
              </a:rPr>
              <a:t>олар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келгенше</a:t>
            </a:r>
            <a:r>
              <a:rPr lang="ru-RU" sz="1100" dirty="0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11" name="Google Shape;126;g1bc6e687a7d_0_123"/>
          <p:cNvSpPr/>
          <p:nvPr/>
        </p:nvSpPr>
        <p:spPr bwMode="auto">
          <a:xfrm>
            <a:off x="4352716" y="156798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100" dirty="0" err="1">
                <a:solidFill>
                  <a:schemeClr val="dk1"/>
                </a:solidFill>
              </a:rPr>
              <a:t>Студенттер</a:t>
            </a:r>
            <a:r>
              <a:rPr lang="ru-RU" sz="1100" dirty="0">
                <a:solidFill>
                  <a:schemeClr val="dk1"/>
                </a:solidFill>
              </a:rPr>
              <a:t> мен </a:t>
            </a:r>
            <a:r>
              <a:rPr lang="ru-RU" sz="1100" dirty="0" err="1">
                <a:solidFill>
                  <a:schemeClr val="dk1"/>
                </a:solidFill>
              </a:rPr>
              <a:t>оқушыларды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күдікті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заттан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қауіпсіз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қашықтыққа</a:t>
            </a:r>
            <a:r>
              <a:rPr lang="ru-RU" sz="1100" dirty="0">
                <a:solidFill>
                  <a:schemeClr val="dk1"/>
                </a:solidFill>
              </a:rPr>
              <a:t> (100 </a:t>
            </a:r>
            <a:r>
              <a:rPr lang="ru-RU" sz="1100" dirty="0" err="1">
                <a:solidFill>
                  <a:schemeClr val="dk1"/>
                </a:solidFill>
              </a:rPr>
              <a:t>метрден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жақын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емес</a:t>
            </a:r>
            <a:r>
              <a:rPr lang="ru-RU" sz="1100" dirty="0">
                <a:solidFill>
                  <a:schemeClr val="dk1"/>
                </a:solidFill>
              </a:rPr>
              <a:t>) </a:t>
            </a:r>
            <a:r>
              <a:rPr lang="ru-RU" sz="1100" dirty="0" err="1">
                <a:solidFill>
                  <a:schemeClr val="dk1"/>
                </a:solidFill>
              </a:rPr>
              <a:t>жылжытыңыз</a:t>
            </a:r>
            <a:r>
              <a:rPr lang="ru-RU" sz="1100" dirty="0">
                <a:solidFill>
                  <a:schemeClr val="dk1"/>
                </a:solidFill>
              </a:rPr>
              <a:t>, </a:t>
            </a:r>
            <a:r>
              <a:rPr lang="ru-RU" sz="1100" dirty="0" err="1">
                <a:solidFill>
                  <a:schemeClr val="dk1"/>
                </a:solidFill>
              </a:rPr>
              <a:t>жақындамаңыз</a:t>
            </a:r>
            <a:r>
              <a:rPr lang="ru-RU" sz="1100" dirty="0">
                <a:solidFill>
                  <a:schemeClr val="dk1"/>
                </a:solidFill>
              </a:rPr>
              <a:t>, </a:t>
            </a:r>
            <a:r>
              <a:rPr lang="ru-RU" sz="1100" dirty="0" err="1">
                <a:solidFill>
                  <a:schemeClr val="dk1"/>
                </a:solidFill>
              </a:rPr>
              <a:t>ұстамаңыз</a:t>
            </a:r>
            <a:r>
              <a:rPr lang="ru-RU" sz="1100" dirty="0">
                <a:solidFill>
                  <a:schemeClr val="dk1"/>
                </a:solidFill>
              </a:rPr>
              <a:t>, </a:t>
            </a:r>
            <a:r>
              <a:rPr lang="ru-RU" sz="1100" dirty="0" err="1">
                <a:solidFill>
                  <a:schemeClr val="dk1"/>
                </a:solidFill>
              </a:rPr>
              <a:t>табылған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затты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ашпаңыз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немесе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жылжытпаңыз</a:t>
            </a:r>
            <a:r>
              <a:rPr lang="ru-RU" sz="110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12" name="Google Shape;127;g1bc6e687a7d_0_123"/>
          <p:cNvSpPr/>
          <p:nvPr/>
        </p:nvSpPr>
        <p:spPr bwMode="auto">
          <a:xfrm>
            <a:off x="992897" y="3420075"/>
            <a:ext cx="304709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100" dirty="0" err="1">
                <a:solidFill>
                  <a:schemeClr val="dk1"/>
                </a:solidFill>
              </a:rPr>
              <a:t>Күдікті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затты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тапқан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адамдар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төтенше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жағдайларды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жою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күштері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келгенге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дейін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қауіпсіз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қашықтықта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болуы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және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оқиғаға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қатысты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мәлімдеме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жасауға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дайын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болуы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керек</a:t>
            </a:r>
            <a:r>
              <a:rPr lang="ru-RU" sz="110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13" name="Google Shape;128;g1bc6e687a7d_0_123"/>
          <p:cNvSpPr/>
          <p:nvPr/>
        </p:nvSpPr>
        <p:spPr bwMode="auto">
          <a:xfrm>
            <a:off x="4277253" y="2632943"/>
            <a:ext cx="4034833" cy="523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29;g1bc6e687a7d_0_123"/>
          <p:cNvSpPr/>
          <p:nvPr/>
        </p:nvSpPr>
        <p:spPr bwMode="auto">
          <a:xfrm>
            <a:off x="900425" y="2609625"/>
            <a:ext cx="3185699" cy="596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30;g1bc6e687a7d_0_123"/>
          <p:cNvSpPr/>
          <p:nvPr/>
        </p:nvSpPr>
        <p:spPr bwMode="auto">
          <a:xfrm>
            <a:off x="992380" y="2695486"/>
            <a:ext cx="310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100" dirty="0" err="1">
                <a:solidFill>
                  <a:schemeClr val="dk1"/>
                </a:solidFill>
              </a:rPr>
              <a:t>қалдырылған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заттың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ықтимал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иесін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анықтау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үшін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айналадағы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адамдарға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сұрақ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қойыңыз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6" name="Google Shape;131;g1bc6e687a7d_0_123"/>
          <p:cNvSpPr/>
          <p:nvPr/>
        </p:nvSpPr>
        <p:spPr bwMode="auto">
          <a:xfrm>
            <a:off x="8471008" y="1530500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132;g1bc6e687a7d_0_123"/>
          <p:cNvSpPr/>
          <p:nvPr/>
        </p:nvSpPr>
        <p:spPr bwMode="auto">
          <a:xfrm>
            <a:off x="8629929" y="1699811"/>
            <a:ext cx="3568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100" dirty="0" err="1">
                <a:solidFill>
                  <a:schemeClr val="dk1"/>
                </a:solidFill>
              </a:rPr>
              <a:t>объектінің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жанында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радиобайланысты</a:t>
            </a:r>
            <a:r>
              <a:rPr lang="ru-RU" sz="1100" dirty="0">
                <a:solidFill>
                  <a:schemeClr val="dk1"/>
                </a:solidFill>
              </a:rPr>
              <a:t>, </a:t>
            </a:r>
            <a:r>
              <a:rPr lang="ru-RU" sz="1100" dirty="0" err="1">
                <a:solidFill>
                  <a:schemeClr val="dk1"/>
                </a:solidFill>
              </a:rPr>
              <a:t>оның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ішінде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ұялы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телефондарды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пайдаланбаңыз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18" name="Google Shape;133;g1bc6e687a7d_0_123"/>
          <p:cNvSpPr/>
          <p:nvPr/>
        </p:nvSpPr>
        <p:spPr bwMode="auto">
          <a:xfrm>
            <a:off x="4032254" y="1755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34;g1bc6e687a7d_0_123"/>
          <p:cNvSpPr/>
          <p:nvPr/>
        </p:nvSpPr>
        <p:spPr bwMode="auto">
          <a:xfrm>
            <a:off x="8252571" y="1755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135;g1bc6e687a7d_0_123"/>
          <p:cNvSpPr/>
          <p:nvPr/>
        </p:nvSpPr>
        <p:spPr bwMode="auto">
          <a:xfrm>
            <a:off x="4283444" y="3515600"/>
            <a:ext cx="4028642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36;g1bc6e687a7d_0_123"/>
          <p:cNvSpPr/>
          <p:nvPr/>
        </p:nvSpPr>
        <p:spPr bwMode="auto">
          <a:xfrm>
            <a:off x="8465189" y="3515600"/>
            <a:ext cx="357431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137;g1bc6e687a7d_0_123"/>
          <p:cNvSpPr/>
          <p:nvPr/>
        </p:nvSpPr>
        <p:spPr bwMode="auto">
          <a:xfrm>
            <a:off x="8608411" y="3602713"/>
            <a:ext cx="3482354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100" dirty="0" err="1">
                <a:solidFill>
                  <a:schemeClr val="dk1"/>
                </a:solidFill>
              </a:rPr>
              <a:t>объектіні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тастаңыз</a:t>
            </a:r>
            <a:r>
              <a:rPr lang="ru-RU" sz="1100" dirty="0">
                <a:solidFill>
                  <a:schemeClr val="dk1"/>
                </a:solidFill>
              </a:rPr>
              <a:t>, </a:t>
            </a:r>
            <a:r>
              <a:rPr lang="ru-RU" sz="1100" dirty="0" err="1">
                <a:solidFill>
                  <a:schemeClr val="dk1"/>
                </a:solidFill>
              </a:rPr>
              <a:t>егер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бұл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мүмкін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болмаса</a:t>
            </a:r>
            <a:r>
              <a:rPr lang="ru-RU" sz="1100" dirty="0">
                <a:solidFill>
                  <a:schemeClr val="dk1"/>
                </a:solidFill>
              </a:rPr>
              <a:t>, </a:t>
            </a:r>
            <a:r>
              <a:rPr lang="ru-RU" sz="1100" dirty="0" err="1">
                <a:solidFill>
                  <a:schemeClr val="dk1"/>
                </a:solidFill>
              </a:rPr>
              <a:t>күрделі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құрылымның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артына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және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қажетті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қашықтықта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жасырыңыз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23" name="Google Shape;138;g1bc6e687a7d_0_123"/>
          <p:cNvSpPr/>
          <p:nvPr/>
        </p:nvSpPr>
        <p:spPr bwMode="auto">
          <a:xfrm>
            <a:off x="4368850" y="3485170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100" dirty="0" err="1">
                <a:solidFill>
                  <a:schemeClr val="dk1"/>
                </a:solidFill>
              </a:rPr>
              <a:t>қажет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болған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жағдайда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қорғауды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қамтамасыз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ететін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заттардың</a:t>
            </a:r>
            <a:r>
              <a:rPr lang="ru-RU" sz="1100" dirty="0">
                <a:solidFill>
                  <a:schemeClr val="dk1"/>
                </a:solidFill>
              </a:rPr>
              <a:t> (</a:t>
            </a:r>
            <a:r>
              <a:rPr lang="ru-RU" sz="1100" dirty="0" err="1">
                <a:solidFill>
                  <a:schemeClr val="dk1"/>
                </a:solidFill>
              </a:rPr>
              <a:t>ғимарат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бұрышы</a:t>
            </a:r>
            <a:r>
              <a:rPr lang="ru-RU" sz="1100" dirty="0">
                <a:solidFill>
                  <a:schemeClr val="dk1"/>
                </a:solidFill>
              </a:rPr>
              <a:t>, </a:t>
            </a:r>
            <a:r>
              <a:rPr lang="ru-RU" sz="1100" dirty="0" err="1">
                <a:solidFill>
                  <a:schemeClr val="dk1"/>
                </a:solidFill>
              </a:rPr>
              <a:t>бағана</a:t>
            </a:r>
            <a:r>
              <a:rPr lang="ru-RU" sz="1100" dirty="0">
                <a:solidFill>
                  <a:schemeClr val="dk1"/>
                </a:solidFill>
              </a:rPr>
              <a:t>, </a:t>
            </a:r>
            <a:r>
              <a:rPr lang="ru-RU" sz="1100" dirty="0" err="1">
                <a:solidFill>
                  <a:schemeClr val="dk1"/>
                </a:solidFill>
              </a:rPr>
              <a:t>қалың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ағаш</a:t>
            </a:r>
            <a:r>
              <a:rPr lang="ru-RU" sz="1100" dirty="0">
                <a:solidFill>
                  <a:schemeClr val="dk1"/>
                </a:solidFill>
              </a:rPr>
              <a:t>, </a:t>
            </a:r>
            <a:r>
              <a:rPr lang="ru-RU" sz="1100" dirty="0" err="1">
                <a:solidFill>
                  <a:schemeClr val="dk1"/>
                </a:solidFill>
              </a:rPr>
              <a:t>көлік</a:t>
            </a:r>
            <a:r>
              <a:rPr lang="ru-RU" sz="1100" dirty="0">
                <a:solidFill>
                  <a:schemeClr val="dk1"/>
                </a:solidFill>
              </a:rPr>
              <a:t>) </a:t>
            </a:r>
            <a:r>
              <a:rPr lang="ru-RU" sz="1100" dirty="0" err="1">
                <a:solidFill>
                  <a:schemeClr val="dk1"/>
                </a:solidFill>
              </a:rPr>
              <a:t>артына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жасырынып</a:t>
            </a:r>
            <a:r>
              <a:rPr lang="ru-RU" sz="1100" dirty="0">
                <a:solidFill>
                  <a:schemeClr val="dk1"/>
                </a:solidFill>
              </a:rPr>
              <a:t>, </a:t>
            </a:r>
            <a:r>
              <a:rPr lang="ru-RU" sz="1100" dirty="0" err="1">
                <a:solidFill>
                  <a:schemeClr val="dk1"/>
                </a:solidFill>
              </a:rPr>
              <a:t>бақылау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жүргізіңіз</a:t>
            </a:r>
            <a:r>
              <a:rPr lang="ru-RU" sz="110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24" name="Google Shape;139;g1bc6e687a7d_0_123"/>
          <p:cNvSpPr/>
          <p:nvPr/>
        </p:nvSpPr>
        <p:spPr bwMode="auto">
          <a:xfrm>
            <a:off x="8471008" y="2523043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40;g1bc6e687a7d_0_123"/>
          <p:cNvSpPr/>
          <p:nvPr/>
        </p:nvSpPr>
        <p:spPr bwMode="auto">
          <a:xfrm>
            <a:off x="8504559" y="2588350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100" dirty="0" err="1">
                <a:solidFill>
                  <a:schemeClr val="dk1"/>
                </a:solidFill>
              </a:rPr>
              <a:t>қауіпті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аймаққа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іргелес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аумақтан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студенттер</a:t>
            </a:r>
            <a:r>
              <a:rPr lang="ru-RU" sz="1100" dirty="0">
                <a:solidFill>
                  <a:schemeClr val="dk1"/>
                </a:solidFill>
              </a:rPr>
              <a:t> мен </a:t>
            </a:r>
            <a:r>
              <a:rPr lang="ru-RU" sz="1100" dirty="0" err="1">
                <a:solidFill>
                  <a:schemeClr val="dk1"/>
                </a:solidFill>
              </a:rPr>
              <a:t>оқушыларды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эвакуациялауды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ұйымдастыруға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көмек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көрсету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26" name="Google Shape;141;g1bc6e687a7d_0_123"/>
          <p:cNvSpPr/>
          <p:nvPr/>
        </p:nvSpPr>
        <p:spPr bwMode="auto">
          <a:xfrm>
            <a:off x="4057571" y="2694736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42;g1bc6e687a7d_0_123"/>
          <p:cNvSpPr/>
          <p:nvPr/>
        </p:nvSpPr>
        <p:spPr bwMode="auto">
          <a:xfrm>
            <a:off x="8252578" y="2719312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43;g1bc6e687a7d_0_123"/>
          <p:cNvSpPr/>
          <p:nvPr/>
        </p:nvSpPr>
        <p:spPr bwMode="auto">
          <a:xfrm>
            <a:off x="4056210" y="3701187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144;g1bc6e687a7d_0_123"/>
          <p:cNvSpPr/>
          <p:nvPr/>
        </p:nvSpPr>
        <p:spPr bwMode="auto">
          <a:xfrm>
            <a:off x="8253836" y="371584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0" name="Google Shape;145;g1bc6e687a7d_0_123"/>
          <p:cNvPicPr/>
          <p:nvPr/>
        </p:nvPicPr>
        <p:blipFill>
          <a:blip r:embed="rId2">
            <a:alphaModFix/>
          </a:blip>
          <a:srcRect r="58545"/>
          <a:stretch/>
        </p:blipFill>
        <p:spPr bwMode="auto">
          <a:xfrm flipH="1">
            <a:off x="273154" y="1100899"/>
            <a:ext cx="368200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46;g1bc6e687a7d_0_123"/>
          <p:cNvSpPr/>
          <p:nvPr/>
        </p:nvSpPr>
        <p:spPr bwMode="auto">
          <a:xfrm>
            <a:off x="2348458" y="4533220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dk1"/>
                </a:solidFill>
              </a:rPr>
              <a:t>БІЛІМ АЛУШЫЛАРДЫҢ ІС-ӘРЕКЕТТЕРІ:</a:t>
            </a:r>
            <a:endParaRPr lang="ru-RU"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47;g1bc6e687a7d_0_123"/>
          <p:cNvSpPr/>
          <p:nvPr/>
        </p:nvSpPr>
        <p:spPr bwMode="auto">
          <a:xfrm>
            <a:off x="6183771" y="4977608"/>
            <a:ext cx="44742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48;g1bc6e687a7d_0_123"/>
          <p:cNvSpPr/>
          <p:nvPr/>
        </p:nvSpPr>
        <p:spPr bwMode="auto">
          <a:xfrm>
            <a:off x="1491983" y="5004738"/>
            <a:ext cx="45624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49;g1bc6e687a7d_0_123"/>
          <p:cNvSpPr/>
          <p:nvPr/>
        </p:nvSpPr>
        <p:spPr bwMode="auto">
          <a:xfrm>
            <a:off x="1671626" y="5160738"/>
            <a:ext cx="432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үрейленбеңіз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барлық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мұғалімдерді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тыңдаңыз</a:t>
            </a:r>
            <a:endParaRPr lang="ru-RU" sz="1200" b="1" dirty="0">
              <a:solidFill>
                <a:schemeClr val="dk1"/>
              </a:solidFill>
            </a:endParaRPr>
          </a:p>
          <a:p>
            <a:pPr lvl="0" algn="ctr">
              <a:defRPr/>
            </a:pP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және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білім</a:t>
            </a:r>
            <a:r>
              <a:rPr lang="ru-RU" sz="1200" b="1" dirty="0">
                <a:solidFill>
                  <a:schemeClr val="dk1"/>
                </a:solidFill>
              </a:rPr>
              <a:t> беру </a:t>
            </a:r>
            <a:r>
              <a:rPr lang="ru-RU" sz="1200" b="1" dirty="0" err="1">
                <a:solidFill>
                  <a:schemeClr val="dk1"/>
                </a:solidFill>
              </a:rPr>
              <a:t>ұйымының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қызметкерлері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" name="Google Shape;150;g1bc6e687a7d_0_123"/>
          <p:cNvSpPr/>
          <p:nvPr/>
        </p:nvSpPr>
        <p:spPr bwMode="auto">
          <a:xfrm>
            <a:off x="6285321" y="5156324"/>
            <a:ext cx="427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күдікті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затты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ұстамаңыз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ашпаңыз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және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жылжытпаңыз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6" name="Google Shape;151;g1bc6e687a7d_0_123"/>
          <p:cNvPicPr/>
          <p:nvPr/>
        </p:nvPicPr>
        <p:blipFill>
          <a:blip r:embed="rId3">
            <a:alphaModFix/>
          </a:blip>
          <a:srcRect r="47616"/>
          <a:stretch/>
        </p:blipFill>
        <p:spPr bwMode="auto">
          <a:xfrm>
            <a:off x="351399" y="4883482"/>
            <a:ext cx="853625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52;g1bc6e687a7d_0_123"/>
          <p:cNvSpPr/>
          <p:nvPr/>
        </p:nvSpPr>
        <p:spPr bwMode="auto">
          <a:xfrm>
            <a:off x="6172575" y="5889614"/>
            <a:ext cx="4474200" cy="737321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153;g1bc6e687a7d_0_123"/>
          <p:cNvSpPr/>
          <p:nvPr/>
        </p:nvSpPr>
        <p:spPr bwMode="auto">
          <a:xfrm>
            <a:off x="1493071" y="5902376"/>
            <a:ext cx="4562400" cy="737321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154;g1bc6e687a7d_0_123"/>
          <p:cNvSpPr/>
          <p:nvPr/>
        </p:nvSpPr>
        <p:spPr bwMode="auto">
          <a:xfrm>
            <a:off x="1590403" y="5930187"/>
            <a:ext cx="432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қажет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болса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қорғанысты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қамтамасыз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ететін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заттардың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артына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паналаңыз</a:t>
            </a:r>
            <a:r>
              <a:rPr lang="ru-RU" sz="1200" b="1" dirty="0">
                <a:solidFill>
                  <a:schemeClr val="dk1"/>
                </a:solidFill>
              </a:rPr>
              <a:t> (</a:t>
            </a:r>
            <a:r>
              <a:rPr lang="ru-RU" sz="1200" b="1" dirty="0" err="1">
                <a:solidFill>
                  <a:schemeClr val="dk1"/>
                </a:solidFill>
              </a:rPr>
              <a:t>ғимараттың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бұрышы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баған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қалың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ағаш</a:t>
            </a:r>
            <a:r>
              <a:rPr lang="ru-RU" sz="1200" b="1" dirty="0">
                <a:solidFill>
                  <a:schemeClr val="dk1"/>
                </a:solidFill>
              </a:rPr>
              <a:t>, автомобиль)</a:t>
            </a: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40" name="Google Shape;155;g1bc6e687a7d_0_123"/>
          <p:cNvSpPr/>
          <p:nvPr/>
        </p:nvSpPr>
        <p:spPr bwMode="auto">
          <a:xfrm>
            <a:off x="6274125" y="5982230"/>
            <a:ext cx="4271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объектіден</a:t>
            </a:r>
            <a:r>
              <a:rPr lang="ru-RU" sz="1200" b="1" dirty="0">
                <a:solidFill>
                  <a:schemeClr val="dk1"/>
                </a:solidFill>
              </a:rPr>
              <a:t> кету, </a:t>
            </a:r>
            <a:r>
              <a:rPr lang="ru-RU" sz="1200" b="1" dirty="0" err="1">
                <a:solidFill>
                  <a:schemeClr val="dk1"/>
                </a:solidFill>
              </a:rPr>
              <a:t>мүмкін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болмаған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жағдайда-күрделі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құрылыстың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артына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және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қажетті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қашықтыққа</a:t>
            </a:r>
            <a:r>
              <a:rPr lang="ru-RU" sz="1200" b="1" dirty="0">
                <a:solidFill>
                  <a:schemeClr val="dk1"/>
                </a:solidFill>
              </a:rPr>
              <a:t> пана болу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1" name="Google Shape;156;g1bc6e687a7d_0_123"/>
          <p:cNvCxnSpPr>
            <a:cxnSpLocks/>
          </p:cNvCxnSpPr>
          <p:nvPr/>
        </p:nvCxnSpPr>
        <p:spPr bwMode="auto">
          <a:xfrm rot="-5400000" flipH="1">
            <a:off x="1346362" y="5715987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2" name="Google Shape;157;g1bc6e687a7d_0_123"/>
          <p:cNvPicPr/>
          <p:nvPr/>
        </p:nvPicPr>
        <p:blipFill>
          <a:blip r:embed="rId3">
            <a:alphaModFix/>
          </a:blip>
          <a:srcRect l="52276"/>
          <a:stretch/>
        </p:blipFill>
        <p:spPr bwMode="auto">
          <a:xfrm>
            <a:off x="10880474" y="5479300"/>
            <a:ext cx="777676" cy="142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158;g1bc6e687a7d_0_123"/>
          <p:cNvCxnSpPr>
            <a:cxnSpLocks/>
          </p:cNvCxnSpPr>
          <p:nvPr/>
        </p:nvCxnSpPr>
        <p:spPr bwMode="auto">
          <a:xfrm rot="5400000">
            <a:off x="10253692" y="5707938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4" name="Google Shape;159;g1bc6e687a7d_0_123"/>
          <p:cNvPicPr/>
          <p:nvPr/>
        </p:nvPicPr>
        <p:blipFill>
          <a:blip r:embed="rId2">
            <a:alphaModFix/>
          </a:blip>
          <a:srcRect l="41451"/>
          <a:stretch/>
        </p:blipFill>
        <p:spPr bwMode="auto">
          <a:xfrm flipH="1">
            <a:off x="170263" y="2846241"/>
            <a:ext cx="520025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60;g1bc6e687a7d_0_123"/>
          <p:cNvSpPr/>
          <p:nvPr/>
        </p:nvSpPr>
        <p:spPr bwMode="auto">
          <a:xfrm>
            <a:off x="4367733" y="2746469"/>
            <a:ext cx="332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100" dirty="0" err="1">
                <a:solidFill>
                  <a:schemeClr val="dk1"/>
                </a:solidFill>
              </a:rPr>
              <a:t>табылған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уақыты</a:t>
            </a:r>
            <a:r>
              <a:rPr lang="ru-RU" sz="1100" dirty="0">
                <a:solidFill>
                  <a:schemeClr val="dk1"/>
                </a:solidFill>
              </a:rPr>
              <a:t> мен </a:t>
            </a:r>
            <a:r>
              <a:rPr lang="ru-RU" sz="1100" dirty="0" err="1">
                <a:solidFill>
                  <a:schemeClr val="dk1"/>
                </a:solidFill>
              </a:rPr>
              <a:t>орнын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жазып</a:t>
            </a:r>
            <a:r>
              <a:rPr lang="ru-RU" sz="1100" dirty="0">
                <a:solidFill>
                  <a:schemeClr val="dk1"/>
                </a:solidFill>
              </a:rPr>
              <a:t> </a:t>
            </a:r>
            <a:r>
              <a:rPr lang="ru-RU" sz="1100" dirty="0" err="1">
                <a:solidFill>
                  <a:schemeClr val="dk1"/>
                </a:solidFill>
              </a:rPr>
              <a:t>алыңыз</a:t>
            </a:r>
            <a:endParaRPr lang="ru-RU" sz="1100" dirty="0">
              <a:solidFill>
                <a:schemeClr val="dk1"/>
              </a:solidFill>
            </a:endParaRPr>
          </a:p>
        </p:txBody>
      </p:sp>
      <p:sp>
        <p:nvSpPr>
          <p:cNvPr id="46" name="Google Shape;84;g1bc6e687a7d_0_0"/>
          <p:cNvSpPr/>
          <p:nvPr/>
        </p:nvSpPr>
        <p:spPr bwMode="auto">
          <a:xfrm>
            <a:off x="0" y="2554"/>
            <a:ext cx="10349588" cy="585944"/>
          </a:xfrm>
          <a:prstGeom prst="rect">
            <a:avLst/>
          </a:prstGeom>
          <a:solidFill>
            <a:srgbClr val="0A27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7" name="Google Shape;90;g1bc6e687a7d_0_0"/>
          <p:cNvSpPr/>
          <p:nvPr/>
        </p:nvSpPr>
        <p:spPr bwMode="auto">
          <a:xfrm>
            <a:off x="-92884" y="123085"/>
            <a:ext cx="1115055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КҮДІКТІ ОБЪЕКТІНІ АНЫҚТАУ КЕЗІНДЕГІ ӘРЕКЕТТЕРДІҢ  АЛГОРИТМІ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5;g1bc6e687a7d_0_265"/>
          <p:cNvSpPr/>
          <p:nvPr/>
        </p:nvSpPr>
        <p:spPr bwMode="auto">
          <a:xfrm>
            <a:off x="320790" y="2817246"/>
            <a:ext cx="370131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167;g1bc6e687a7d_0_265"/>
          <p:cNvSpPr/>
          <p:nvPr/>
        </p:nvSpPr>
        <p:spPr bwMode="auto">
          <a:xfrm>
            <a:off x="1293718" y="731416"/>
            <a:ext cx="8911715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беру </a:t>
            </a:r>
            <a:r>
              <a:rPr lang="ru-RU" sz="1600" b="1" dirty="0" err="1">
                <a:solidFill>
                  <a:schemeClr val="dk1"/>
                </a:solidFill>
              </a:rPr>
              <a:t>ұйымының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ететін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адамдардың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</a:p>
        </p:txBody>
      </p:sp>
      <p:sp>
        <p:nvSpPr>
          <p:cNvPr id="7" name="Google Shape;168;g1bc6e687a7d_0_265"/>
          <p:cNvSpPr/>
          <p:nvPr/>
        </p:nvSpPr>
        <p:spPr bwMode="auto">
          <a:xfrm>
            <a:off x="4214619" y="1294938"/>
            <a:ext cx="4035000" cy="640486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9;g1bc6e687a7d_0_265"/>
          <p:cNvSpPr/>
          <p:nvPr/>
        </p:nvSpPr>
        <p:spPr bwMode="auto">
          <a:xfrm>
            <a:off x="824224" y="1301900"/>
            <a:ext cx="3185699" cy="633524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70;g1bc6e687a7d_0_265"/>
          <p:cNvSpPr/>
          <p:nvPr/>
        </p:nvSpPr>
        <p:spPr bwMode="auto">
          <a:xfrm>
            <a:off x="934275" y="1367225"/>
            <a:ext cx="2895305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тигізбеңіз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жақындамаңыз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қозғалмаңыз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71;g1bc6e687a7d_0_265"/>
          <p:cNvSpPr/>
          <p:nvPr/>
        </p:nvSpPr>
        <p:spPr bwMode="auto">
          <a:xfrm>
            <a:off x="4362766" y="1358140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иесіз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ықтимал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иесін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айналаңыздағы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сұхбат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72;g1bc6e687a7d_0_265"/>
          <p:cNvSpPr/>
          <p:nvPr/>
        </p:nvSpPr>
        <p:spPr bwMode="auto">
          <a:xfrm>
            <a:off x="395416" y="2834143"/>
            <a:ext cx="3614507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табылғаны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Ішкі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істер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органдарының</a:t>
            </a:r>
            <a:r>
              <a:rPr lang="ru-RU" sz="1200" dirty="0">
                <a:solidFill>
                  <a:schemeClr val="dk1"/>
                </a:solidFill>
              </a:rPr>
              <a:t> "102" </a:t>
            </a:r>
            <a:r>
              <a:rPr lang="ru-RU" sz="1200" dirty="0" err="1">
                <a:solidFill>
                  <a:schemeClr val="dk1"/>
                </a:solidFill>
              </a:rPr>
              <a:t>арнасына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"112"бірыңғай </a:t>
            </a:r>
            <a:r>
              <a:rPr lang="ru-RU" sz="1200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қызметіне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73;g1bc6e687a7d_0_265"/>
          <p:cNvSpPr/>
          <p:nvPr/>
        </p:nvSpPr>
        <p:spPr bwMode="auto">
          <a:xfrm>
            <a:off x="4198598" y="2142916"/>
            <a:ext cx="4007535" cy="59485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174;g1bc6e687a7d_0_265"/>
          <p:cNvSpPr/>
          <p:nvPr/>
        </p:nvSpPr>
        <p:spPr bwMode="auto">
          <a:xfrm>
            <a:off x="817363" y="2056111"/>
            <a:ext cx="3185699" cy="596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75;g1bc6e687a7d_0_265"/>
          <p:cNvSpPr/>
          <p:nvPr/>
        </p:nvSpPr>
        <p:spPr bwMode="auto">
          <a:xfrm>
            <a:off x="943329" y="2114417"/>
            <a:ext cx="302177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мүмкіндігінше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уақыты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орнын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бекітіңіз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76;g1bc6e687a7d_0_265"/>
          <p:cNvSpPr/>
          <p:nvPr/>
        </p:nvSpPr>
        <p:spPr bwMode="auto">
          <a:xfrm>
            <a:off x="8394808" y="1301899"/>
            <a:ext cx="3568500" cy="663513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177;g1bc6e687a7d_0_265"/>
          <p:cNvSpPr/>
          <p:nvPr/>
        </p:nvSpPr>
        <p:spPr bwMode="auto">
          <a:xfrm>
            <a:off x="8453890" y="1310471"/>
            <a:ext cx="3568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>
                <a:solidFill>
                  <a:schemeClr val="dk1"/>
                </a:solidFill>
              </a:rPr>
              <a:t>осы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жанында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радиобайланыс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құралдарын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оның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ішінде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ұялы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телефонды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пайдаланудан</a:t>
            </a:r>
            <a:r>
              <a:rPr lang="ru-RU" sz="1200" dirty="0">
                <a:solidFill>
                  <a:schemeClr val="dk1"/>
                </a:solidFill>
              </a:rPr>
              <a:t> бас </a:t>
            </a:r>
            <a:r>
              <a:rPr lang="ru-RU" sz="1200" dirty="0" err="1">
                <a:solidFill>
                  <a:schemeClr val="dk1"/>
                </a:solidFill>
              </a:rPr>
              <a:t>тарту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78;g1bc6e687a7d_0_265"/>
          <p:cNvSpPr/>
          <p:nvPr/>
        </p:nvSpPr>
        <p:spPr bwMode="auto">
          <a:xfrm>
            <a:off x="3961799" y="1427575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179;g1bc6e687a7d_0_265"/>
          <p:cNvSpPr/>
          <p:nvPr/>
        </p:nvSpPr>
        <p:spPr bwMode="auto">
          <a:xfrm>
            <a:off x="8176371" y="1435787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80;g1bc6e687a7d_0_265"/>
          <p:cNvSpPr/>
          <p:nvPr/>
        </p:nvSpPr>
        <p:spPr bwMode="auto">
          <a:xfrm>
            <a:off x="4214415" y="2815230"/>
            <a:ext cx="4021268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181;g1bc6e687a7d_0_265"/>
          <p:cNvSpPr/>
          <p:nvPr/>
        </p:nvSpPr>
        <p:spPr bwMode="auto">
          <a:xfrm>
            <a:off x="8422685" y="2822937"/>
            <a:ext cx="3006104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82;g1bc6e687a7d_0_265"/>
          <p:cNvSpPr/>
          <p:nvPr/>
        </p:nvSpPr>
        <p:spPr bwMode="auto">
          <a:xfrm>
            <a:off x="8582472" y="2938035"/>
            <a:ext cx="283602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қауіпті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аймаққа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іргелес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аумақтан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ұйымдасқан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түрде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эвакуациялауды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183;g1bc6e687a7d_0_265"/>
          <p:cNvSpPr/>
          <p:nvPr/>
        </p:nvSpPr>
        <p:spPr bwMode="auto">
          <a:xfrm>
            <a:off x="4346028" y="2971230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аймаққа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бөгде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кіруін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шектеуді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84;g1bc6e687a7d_0_265"/>
          <p:cNvSpPr/>
          <p:nvPr/>
        </p:nvSpPr>
        <p:spPr bwMode="auto">
          <a:xfrm>
            <a:off x="8408269" y="2126699"/>
            <a:ext cx="3568500" cy="600328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185;g1bc6e687a7d_0_265"/>
          <p:cNvSpPr/>
          <p:nvPr/>
        </p:nvSpPr>
        <p:spPr bwMode="auto">
          <a:xfrm>
            <a:off x="8483583" y="2135689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дүрбелең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туғызбау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не </a:t>
            </a:r>
            <a:r>
              <a:rPr lang="ru-RU" sz="1200" dirty="0" err="1">
                <a:solidFill>
                  <a:schemeClr val="dk1"/>
                </a:solidFill>
              </a:rPr>
              <a:t>болғанын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білуі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керек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адамдардан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ешкімге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жарылыс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қаупі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болмайды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186;g1bc6e687a7d_0_265"/>
          <p:cNvSpPr/>
          <p:nvPr/>
        </p:nvSpPr>
        <p:spPr bwMode="auto">
          <a:xfrm>
            <a:off x="3956054" y="2258325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87;g1bc6e687a7d_0_265"/>
          <p:cNvSpPr/>
          <p:nvPr/>
        </p:nvSpPr>
        <p:spPr bwMode="auto">
          <a:xfrm>
            <a:off x="8202001" y="2240522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88;g1bc6e687a7d_0_265"/>
          <p:cNvSpPr/>
          <p:nvPr/>
        </p:nvSpPr>
        <p:spPr bwMode="auto">
          <a:xfrm>
            <a:off x="3952852" y="3011526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89;g1bc6e687a7d_0_265"/>
          <p:cNvSpPr/>
          <p:nvPr/>
        </p:nvSpPr>
        <p:spPr bwMode="auto">
          <a:xfrm>
            <a:off x="8176371" y="305499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190;g1bc6e687a7d_0_265"/>
          <p:cNvSpPr/>
          <p:nvPr/>
        </p:nvSpPr>
        <p:spPr bwMode="auto">
          <a:xfrm>
            <a:off x="4362766" y="2225919"/>
            <a:ext cx="33261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пайда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болуын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оны табу </a:t>
            </a:r>
            <a:r>
              <a:rPr lang="ru-RU" sz="1200" dirty="0" err="1">
                <a:solidFill>
                  <a:schemeClr val="dk1"/>
                </a:solidFill>
              </a:rPr>
              <a:t>жағдайларын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сипаттауға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дайын</a:t>
            </a:r>
            <a:r>
              <a:rPr lang="ru-RU" sz="1200" dirty="0">
                <a:solidFill>
                  <a:schemeClr val="dk1"/>
                </a:solidFill>
              </a:rPr>
              <a:t> болу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191;g1bc6e687a7d_0_265"/>
          <p:cNvPicPr/>
          <p:nvPr/>
        </p:nvPicPr>
        <p:blipFill>
          <a:blip r:embed="rId2">
            <a:alphaModFix/>
          </a:blip>
          <a:srcRect l="49909"/>
          <a:stretch/>
        </p:blipFill>
        <p:spPr bwMode="auto">
          <a:xfrm>
            <a:off x="216769" y="1217506"/>
            <a:ext cx="477050" cy="15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92;g1bc6e687a7d_0_265"/>
          <p:cNvSpPr/>
          <p:nvPr/>
        </p:nvSpPr>
        <p:spPr bwMode="auto">
          <a:xfrm>
            <a:off x="366525" y="3733153"/>
            <a:ext cx="11091299" cy="386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193;g1bc6e687a7d_0_265"/>
          <p:cNvSpPr/>
          <p:nvPr/>
        </p:nvSpPr>
        <p:spPr bwMode="auto">
          <a:xfrm>
            <a:off x="503174" y="3768187"/>
            <a:ext cx="10817999" cy="356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қажет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болған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жағдайда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ететін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заттарды</a:t>
            </a:r>
            <a:r>
              <a:rPr lang="ru-RU" sz="1200" dirty="0">
                <a:solidFill>
                  <a:schemeClr val="dk1"/>
                </a:solidFill>
              </a:rPr>
              <a:t> (</a:t>
            </a:r>
            <a:r>
              <a:rPr lang="ru-RU" sz="1200" dirty="0" err="1">
                <a:solidFill>
                  <a:schemeClr val="dk1"/>
                </a:solidFill>
              </a:rPr>
              <a:t>ғимараттың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бұрышы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бағанасы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қалың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ағаш</a:t>
            </a:r>
            <a:r>
              <a:rPr lang="ru-RU" sz="1200" dirty="0">
                <a:solidFill>
                  <a:schemeClr val="dk1"/>
                </a:solidFill>
              </a:rPr>
              <a:t>, автомашина) </a:t>
            </a:r>
            <a:r>
              <a:rPr lang="ru-RU" sz="1200" dirty="0" err="1">
                <a:solidFill>
                  <a:schemeClr val="dk1"/>
                </a:solidFill>
              </a:rPr>
              <a:t>паналап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бақылау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жүргізу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194;g1bc6e687a7d_0_265"/>
          <p:cNvPicPr/>
          <p:nvPr/>
        </p:nvPicPr>
        <p:blipFill>
          <a:blip r:embed="rId2">
            <a:alphaModFix/>
          </a:blip>
          <a:srcRect l="-3366" r="53275"/>
          <a:stretch/>
        </p:blipFill>
        <p:spPr bwMode="auto">
          <a:xfrm flipH="1">
            <a:off x="11662475" y="3174350"/>
            <a:ext cx="477050" cy="15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96;g1bc6e687a7d_0_265"/>
          <p:cNvSpPr/>
          <p:nvPr/>
        </p:nvSpPr>
        <p:spPr bwMode="auto">
          <a:xfrm>
            <a:off x="1510128" y="4255615"/>
            <a:ext cx="9115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b="1" dirty="0" smtClean="0">
                <a:solidFill>
                  <a:schemeClr val="dk1"/>
                </a:solidFill>
              </a:rPr>
              <a:t>ЖАРЫЛҒЫШ ҚҰРЫЛҒЫ НЕМЕСЕ ЖАРЫЛҒЫШ ҚҰРЫЛҒЫҒА ҰҚСАС ЗАТ АНЫҚТАЛҒАН КЕЗДЕ ҰСЫНЫЛАТЫН ЭВАКУАЦИЯ ЖӘНЕ ҚОРШАУ АЙМАҚТАРЫ:</a:t>
            </a:r>
            <a:endParaRPr lang="ru-RU" sz="1200" b="1" i="0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7" name="Google Shape;198;g1bc6e687a7d_0_265"/>
          <p:cNvPicPr/>
          <p:nvPr/>
        </p:nvPicPr>
        <p:blipFill>
          <a:blip r:embed="rId3">
            <a:alphaModFix/>
          </a:blip>
          <a:srcRect l="66288" t="54887" r="20269" b="25878"/>
          <a:stretch/>
        </p:blipFill>
        <p:spPr bwMode="auto">
          <a:xfrm>
            <a:off x="260593" y="4762272"/>
            <a:ext cx="1347364" cy="15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99;g1bc6e687a7d_0_265"/>
          <p:cNvSpPr>
            <a:spLocks/>
          </p:cNvSpPr>
          <p:nvPr/>
        </p:nvSpPr>
        <p:spPr bwMode="auto">
          <a:xfrm>
            <a:off x="7319130" y="4925488"/>
            <a:ext cx="44751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ru-RU" sz="1400" dirty="0" err="1"/>
              <a:t>жол</a:t>
            </a:r>
            <a:r>
              <a:rPr lang="ru-RU" sz="1400" dirty="0"/>
              <a:t> чемоданы - </a:t>
            </a:r>
            <a:r>
              <a:rPr lang="ru-RU" sz="1400" b="1" dirty="0"/>
              <a:t>350 метр</a:t>
            </a:r>
            <a:r>
              <a:rPr lang="ru-RU" sz="1400" dirty="0"/>
              <a:t>; </a:t>
            </a:r>
            <a:endParaRPr lang="ru-RU" sz="1400" dirty="0" smtClean="0"/>
          </a:p>
          <a:p>
            <a:pPr lvl="0" algn="r">
              <a:lnSpc>
                <a:spcPct val="150000"/>
              </a:lnSpc>
              <a:defRPr/>
            </a:pPr>
            <a:r>
              <a:rPr lang="ru-RU" sz="1400" dirty="0" err="1" smtClean="0"/>
              <a:t>жеңіл</a:t>
            </a:r>
            <a:r>
              <a:rPr lang="ru-RU" sz="1400" dirty="0" smtClean="0"/>
              <a:t> </a:t>
            </a:r>
            <a:r>
              <a:rPr lang="ru-RU" sz="1400" dirty="0" err="1" smtClean="0"/>
              <a:t>автокөлік</a:t>
            </a:r>
            <a:r>
              <a:rPr lang="ru-RU" sz="1400" dirty="0" smtClean="0"/>
              <a:t> – </a:t>
            </a:r>
            <a:r>
              <a:rPr lang="ru-RU" sz="1400" dirty="0" err="1" smtClean="0"/>
              <a:t>кемінде</a:t>
            </a:r>
            <a:r>
              <a:rPr lang="ru-RU" sz="1400" dirty="0" smtClean="0"/>
              <a:t>  </a:t>
            </a:r>
            <a:r>
              <a:rPr lang="ru-RU" sz="1400" b="1" dirty="0"/>
              <a:t>600 метр</a:t>
            </a:r>
            <a:r>
              <a:rPr lang="ru-RU" sz="1400" dirty="0"/>
              <a:t>; </a:t>
            </a:r>
            <a:endParaRPr lang="ru-RU" sz="1400" dirty="0" smtClean="0"/>
          </a:p>
          <a:p>
            <a:pPr lvl="0" algn="r">
              <a:lnSpc>
                <a:spcPct val="150000"/>
              </a:lnSpc>
              <a:defRPr/>
            </a:pPr>
            <a:r>
              <a:rPr lang="ru-RU" sz="1400" dirty="0" err="1" smtClean="0"/>
              <a:t>шағын</a:t>
            </a:r>
            <a:r>
              <a:rPr lang="ru-RU" sz="1400" dirty="0" smtClean="0"/>
              <a:t> </a:t>
            </a:r>
            <a:r>
              <a:rPr lang="ru-RU" sz="1400" dirty="0"/>
              <a:t>автобус - </a:t>
            </a:r>
            <a:r>
              <a:rPr lang="ru-RU" sz="1400" b="1" dirty="0"/>
              <a:t>920 метр</a:t>
            </a:r>
            <a:r>
              <a:rPr lang="ru-RU" sz="1400" dirty="0"/>
              <a:t>; </a:t>
            </a:r>
            <a:endParaRPr lang="ru-RU" sz="1400" dirty="0" smtClean="0"/>
          </a:p>
          <a:p>
            <a:pPr lvl="0" algn="r">
              <a:lnSpc>
                <a:spcPct val="150000"/>
              </a:lnSpc>
              <a:defRPr/>
            </a:pPr>
            <a:r>
              <a:rPr lang="ru-RU" sz="1400" dirty="0" err="1" smtClean="0"/>
              <a:t>жүк</a:t>
            </a:r>
            <a:r>
              <a:rPr lang="ru-RU" sz="1400" dirty="0" smtClean="0"/>
              <a:t> </a:t>
            </a:r>
            <a:r>
              <a:rPr lang="ru-RU" sz="1400" dirty="0" err="1"/>
              <a:t>көлігі</a:t>
            </a:r>
            <a:r>
              <a:rPr lang="ru-RU" sz="1400" dirty="0"/>
              <a:t> (фургон) - </a:t>
            </a:r>
            <a:r>
              <a:rPr lang="ru-RU" sz="1400" b="1" dirty="0"/>
              <a:t>1240 метр</a:t>
            </a:r>
            <a:r>
              <a:rPr lang="ru-RU" sz="1400" dirty="0"/>
              <a:t>.</a:t>
            </a:r>
            <a:endParaRPr sz="1400" b="1" dirty="0">
              <a:solidFill>
                <a:schemeClr val="dk1"/>
              </a:solidFill>
            </a:endParaRPr>
          </a:p>
        </p:txBody>
      </p:sp>
      <p:pic>
        <p:nvPicPr>
          <p:cNvPr id="39" name="Google Shape;200;g1bc6e687a7d_0_26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758497" y="5100236"/>
            <a:ext cx="1347375" cy="11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84;g1bc6e687a7d_0_0"/>
          <p:cNvSpPr/>
          <p:nvPr/>
        </p:nvSpPr>
        <p:spPr bwMode="auto">
          <a:xfrm>
            <a:off x="0" y="2554"/>
            <a:ext cx="10349588" cy="585944"/>
          </a:xfrm>
          <a:prstGeom prst="rect">
            <a:avLst/>
          </a:prstGeom>
          <a:solidFill>
            <a:srgbClr val="0A27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1" name="Google Shape;90;g1bc6e687a7d_0_0"/>
          <p:cNvSpPr/>
          <p:nvPr/>
        </p:nvSpPr>
        <p:spPr bwMode="auto">
          <a:xfrm>
            <a:off x="-92884" y="123085"/>
            <a:ext cx="1115055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КҮДІКТІ ОБЪЕКТІНІ АНЫҚТАУ КЕЗІНДЕГІ ӘРЕКЕТТЕРДІҢ  АЛГОРИТМІ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3" name="Google Shape;197;g1bc6e687a7d_0_265"/>
          <p:cNvSpPr>
            <a:spLocks/>
          </p:cNvSpPr>
          <p:nvPr/>
        </p:nvSpPr>
        <p:spPr bwMode="auto">
          <a:xfrm>
            <a:off x="1293718" y="4763906"/>
            <a:ext cx="42924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ru-RU" sz="1400" dirty="0">
                <a:solidFill>
                  <a:schemeClr val="dk1"/>
                </a:solidFill>
              </a:rPr>
              <a:t>граната - </a:t>
            </a:r>
            <a:r>
              <a:rPr lang="ru-RU" sz="1400" b="1" dirty="0">
                <a:solidFill>
                  <a:schemeClr val="dk1"/>
                </a:solidFill>
              </a:rPr>
              <a:t>50 метр;</a:t>
            </a:r>
          </a:p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ru-RU" sz="1400" dirty="0" err="1">
                <a:solidFill>
                  <a:schemeClr val="dk1"/>
                </a:solidFill>
              </a:rPr>
              <a:t>салмағы</a:t>
            </a:r>
            <a:r>
              <a:rPr lang="ru-RU" sz="1400" dirty="0">
                <a:solidFill>
                  <a:schemeClr val="dk1"/>
                </a:solidFill>
              </a:rPr>
              <a:t> 200 грамм тротил </a:t>
            </a:r>
            <a:r>
              <a:rPr lang="ru-RU" sz="1400" dirty="0" err="1">
                <a:solidFill>
                  <a:schemeClr val="dk1"/>
                </a:solidFill>
              </a:rPr>
              <a:t>дойбы</a:t>
            </a:r>
            <a:r>
              <a:rPr lang="ru-RU" sz="1400" dirty="0">
                <a:solidFill>
                  <a:schemeClr val="dk1"/>
                </a:solidFill>
              </a:rPr>
              <a:t> – </a:t>
            </a:r>
            <a:r>
              <a:rPr lang="ru-RU" sz="1400" b="1" dirty="0">
                <a:solidFill>
                  <a:schemeClr val="dk1"/>
                </a:solidFill>
              </a:rPr>
              <a:t>45 метр</a:t>
            </a:r>
            <a:r>
              <a:rPr lang="ru-RU" sz="1400" dirty="0">
                <a:solidFill>
                  <a:schemeClr val="dk1"/>
                </a:solidFill>
              </a:rPr>
              <a:t>;</a:t>
            </a:r>
          </a:p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ru-RU" sz="1400" dirty="0" err="1">
                <a:solidFill>
                  <a:schemeClr val="dk1"/>
                </a:solidFill>
              </a:rPr>
              <a:t>жарылғыш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құрылғы</a:t>
            </a:r>
            <a:r>
              <a:rPr lang="ru-RU" sz="1400" dirty="0">
                <a:solidFill>
                  <a:schemeClr val="dk1"/>
                </a:solidFill>
              </a:rPr>
              <a:t> - </a:t>
            </a:r>
            <a:r>
              <a:rPr lang="ru-RU" sz="1400" dirty="0" err="1">
                <a:solidFill>
                  <a:schemeClr val="dk1"/>
                </a:solidFill>
              </a:rPr>
              <a:t>кемінде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b="1" dirty="0">
                <a:solidFill>
                  <a:schemeClr val="dk1"/>
                </a:solidFill>
              </a:rPr>
              <a:t>200 метр</a:t>
            </a:r>
            <a:r>
              <a:rPr lang="ru-RU" sz="1400" dirty="0">
                <a:solidFill>
                  <a:schemeClr val="dk1"/>
                </a:solidFill>
              </a:rPr>
              <a:t>;</a:t>
            </a:r>
          </a:p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ru-RU" sz="1400" dirty="0">
                <a:solidFill>
                  <a:schemeClr val="dk1"/>
                </a:solidFill>
              </a:rPr>
              <a:t>сыра </a:t>
            </a:r>
            <a:r>
              <a:rPr lang="ru-RU" sz="1400" dirty="0" err="1">
                <a:solidFill>
                  <a:schemeClr val="dk1"/>
                </a:solidFill>
              </a:rPr>
              <a:t>банкі</a:t>
            </a:r>
            <a:r>
              <a:rPr lang="ru-RU" sz="1400" dirty="0">
                <a:solidFill>
                  <a:schemeClr val="dk1"/>
                </a:solidFill>
              </a:rPr>
              <a:t> 0,33 литр </a:t>
            </a:r>
            <a:r>
              <a:rPr lang="ru-RU" sz="1400" b="1" dirty="0">
                <a:solidFill>
                  <a:schemeClr val="dk1"/>
                </a:solidFill>
              </a:rPr>
              <a:t>- 60 метр</a:t>
            </a:r>
            <a:r>
              <a:rPr lang="ru-RU" sz="1400" dirty="0">
                <a:solidFill>
                  <a:schemeClr val="dk1"/>
                </a:solidFill>
              </a:rPr>
              <a:t>;</a:t>
            </a:r>
          </a:p>
          <a:p>
            <a:pPr lvl="0" algn="r">
              <a:lnSpc>
                <a:spcPct val="150000"/>
              </a:lnSpc>
              <a:buClr>
                <a:schemeClr val="dk1"/>
              </a:buClr>
              <a:buSzPts val="1100"/>
              <a:defRPr/>
            </a:pPr>
            <a:r>
              <a:rPr lang="ru-RU" sz="1400" dirty="0">
                <a:solidFill>
                  <a:schemeClr val="dk1"/>
                </a:solidFill>
              </a:rPr>
              <a:t>дипломат (</a:t>
            </a:r>
            <a:r>
              <a:rPr lang="ru-RU" sz="1400" dirty="0" err="1">
                <a:solidFill>
                  <a:schemeClr val="dk1"/>
                </a:solidFill>
              </a:rPr>
              <a:t>іс</a:t>
            </a:r>
            <a:r>
              <a:rPr lang="ru-RU" sz="1400" dirty="0">
                <a:solidFill>
                  <a:schemeClr val="dk1"/>
                </a:solidFill>
              </a:rPr>
              <a:t>) </a:t>
            </a:r>
            <a:r>
              <a:rPr lang="ru-RU" sz="1400" b="1" dirty="0">
                <a:solidFill>
                  <a:schemeClr val="dk1"/>
                </a:solidFill>
              </a:rPr>
              <a:t>- 230 метр</a:t>
            </a:r>
            <a:r>
              <a:rPr lang="ru-RU" sz="1400" dirty="0">
                <a:solidFill>
                  <a:schemeClr val="dk1"/>
                </a:solidFill>
              </a:rPr>
              <a:t>.</a:t>
            </a:r>
            <a:endParaRPr sz="1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5;g1bc6e687a7d_0_342"/>
          <p:cNvSpPr/>
          <p:nvPr/>
        </p:nvSpPr>
        <p:spPr bwMode="auto">
          <a:xfrm>
            <a:off x="0" y="4059231"/>
            <a:ext cx="121920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06;g1bc6e687a7d_0_342"/>
          <p:cNvSpPr/>
          <p:nvPr/>
        </p:nvSpPr>
        <p:spPr bwMode="auto">
          <a:xfrm>
            <a:off x="7830763" y="1401019"/>
            <a:ext cx="4023900" cy="809202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07;g1bc6e687a7d_0_342"/>
          <p:cNvSpPr/>
          <p:nvPr/>
        </p:nvSpPr>
        <p:spPr bwMode="auto">
          <a:xfrm>
            <a:off x="7830750" y="3070228"/>
            <a:ext cx="4023900" cy="648857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208;g1bc6e687a7d_0_342"/>
          <p:cNvSpPr/>
          <p:nvPr/>
        </p:nvSpPr>
        <p:spPr bwMode="auto">
          <a:xfrm>
            <a:off x="395415" y="3220995"/>
            <a:ext cx="3381713" cy="4798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09;g1bc6e687a7d_0_342"/>
          <p:cNvSpPr/>
          <p:nvPr/>
        </p:nvSpPr>
        <p:spPr bwMode="auto">
          <a:xfrm>
            <a:off x="395415" y="1505229"/>
            <a:ext cx="3397423" cy="61458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11;g1bc6e687a7d_0_342"/>
          <p:cNvSpPr/>
          <p:nvPr/>
        </p:nvSpPr>
        <p:spPr bwMode="auto">
          <a:xfrm>
            <a:off x="138000" y="8946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11" name="Google Shape;212;g1bc6e687a7d_0_342"/>
          <p:cNvSpPr/>
          <p:nvPr/>
        </p:nvSpPr>
        <p:spPr bwMode="auto">
          <a:xfrm>
            <a:off x="723675" y="815514"/>
            <a:ext cx="109305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400" b="1" i="1" dirty="0" err="1"/>
              <a:t>Қызметкерлерге</a:t>
            </a:r>
            <a:r>
              <a:rPr lang="ru-RU" sz="1400" b="1" i="1" dirty="0"/>
              <a:t>, </a:t>
            </a:r>
            <a:r>
              <a:rPr lang="ru-RU" sz="1400" b="1" i="1" dirty="0" err="1"/>
              <a:t>педагогтарға</a:t>
            </a:r>
            <a:r>
              <a:rPr lang="ru-RU" sz="1400" b="1" i="1" dirty="0"/>
              <a:t>, </a:t>
            </a:r>
            <a:r>
              <a:rPr lang="ru-RU" sz="1400" b="1" i="1" dirty="0" err="1"/>
              <a:t>білім</a:t>
            </a:r>
            <a:r>
              <a:rPr lang="ru-RU" sz="1400" b="1" i="1" dirty="0"/>
              <a:t> </a:t>
            </a:r>
            <a:r>
              <a:rPr lang="ru-RU" sz="1400" b="1" i="1" dirty="0" err="1"/>
              <a:t>алушылар</a:t>
            </a:r>
            <a:r>
              <a:rPr lang="ru-RU" sz="1400" b="1" i="1" dirty="0"/>
              <a:t> мен </a:t>
            </a:r>
            <a:r>
              <a:rPr lang="ru-RU" sz="1400" b="1" i="1" dirty="0" err="1"/>
              <a:t>тәрбиеленушілерге</a:t>
            </a:r>
            <a:r>
              <a:rPr lang="ru-RU" sz="1400" b="1" i="1" dirty="0"/>
              <a:t> </a:t>
            </a:r>
            <a:r>
              <a:rPr lang="ru-RU" sz="1400" b="1" i="1" dirty="0" err="1"/>
              <a:t>қарулы</a:t>
            </a:r>
            <a:r>
              <a:rPr lang="ru-RU" sz="1400" b="1" i="1" dirty="0"/>
              <a:t> </a:t>
            </a:r>
            <a:r>
              <a:rPr lang="ru-RU" sz="1400" b="1" i="1" dirty="0" err="1"/>
              <a:t>шабуыл</a:t>
            </a:r>
            <a:r>
              <a:rPr lang="ru-RU" sz="1400" b="1" i="1" dirty="0"/>
              <a:t> </a:t>
            </a:r>
            <a:r>
              <a:rPr lang="ru-RU" sz="1400" b="1" i="1" dirty="0" err="1"/>
              <a:t>жасау</a:t>
            </a:r>
            <a:r>
              <a:rPr lang="ru-RU" sz="1400" b="1" i="1" dirty="0"/>
              <a:t> </a:t>
            </a:r>
            <a:r>
              <a:rPr lang="ru-RU" sz="1400" b="1" i="1" dirty="0" err="1"/>
              <a:t>кезінде</a:t>
            </a:r>
            <a:r>
              <a:rPr lang="ru-RU" sz="1400" b="1" i="1" dirty="0"/>
              <a:t>:</a:t>
            </a:r>
            <a:endParaRPr sz="14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13;g1bc6e687a7d_0_342"/>
          <p:cNvSpPr/>
          <p:nvPr/>
        </p:nvSpPr>
        <p:spPr bwMode="auto">
          <a:xfrm>
            <a:off x="178328" y="1599423"/>
            <a:ext cx="35988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өзін-өзі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оқшаулау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үшін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шаралар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қабылдаңыз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3" name="Google Shape;214;g1bc6e687a7d_0_342"/>
          <p:cNvCxnSpPr>
            <a:cxnSpLocks/>
            <a:stCxn id="20" idx="1"/>
          </p:cNvCxnSpPr>
          <p:nvPr/>
        </p:nvCxnSpPr>
        <p:spPr bwMode="auto">
          <a:xfrm rot="10800000">
            <a:off x="3808550" y="1786268"/>
            <a:ext cx="493800" cy="6999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" name="Google Shape;216;g1bc6e687a7d_0_342"/>
          <p:cNvSpPr/>
          <p:nvPr/>
        </p:nvSpPr>
        <p:spPr bwMode="auto">
          <a:xfrm>
            <a:off x="194772" y="3329357"/>
            <a:ext cx="37830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қауіпті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аймақтан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дереу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кетіңіз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5" name="Google Shape;217;g1bc6e687a7d_0_342"/>
          <p:cNvCxnSpPr>
            <a:cxnSpLocks/>
            <a:endCxn id="7" idx="3"/>
          </p:cNvCxnSpPr>
          <p:nvPr/>
        </p:nvCxnSpPr>
        <p:spPr bwMode="auto">
          <a:xfrm rot="10800000" flipV="1">
            <a:off x="3777128" y="2975127"/>
            <a:ext cx="643086" cy="485808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" name="Google Shape;218;g1bc6e687a7d_0_342"/>
          <p:cNvSpPr/>
          <p:nvPr/>
        </p:nvSpPr>
        <p:spPr bwMode="auto">
          <a:xfrm>
            <a:off x="7830763" y="1474517"/>
            <a:ext cx="40239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ішкі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істер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органдарының</a:t>
            </a:r>
            <a:r>
              <a:rPr lang="ru-RU" sz="1200" b="1" dirty="0">
                <a:solidFill>
                  <a:schemeClr val="dk1"/>
                </a:solidFill>
              </a:rPr>
              <a:t> "102" </a:t>
            </a:r>
            <a:r>
              <a:rPr lang="ru-RU" sz="1200" b="1" dirty="0" err="1">
                <a:solidFill>
                  <a:schemeClr val="dk1"/>
                </a:solidFill>
              </a:rPr>
              <a:t>арнасына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немесе</a:t>
            </a:r>
            <a:r>
              <a:rPr lang="ru-RU" sz="1200" b="1" dirty="0">
                <a:solidFill>
                  <a:schemeClr val="dk1"/>
                </a:solidFill>
              </a:rPr>
              <a:t> "112"бірыңғай </a:t>
            </a:r>
            <a:r>
              <a:rPr lang="ru-RU" sz="1200" b="1" dirty="0" err="1">
                <a:solidFill>
                  <a:schemeClr val="dk1"/>
                </a:solidFill>
              </a:rPr>
              <a:t>кезекші-диспетчерлік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қызметіне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хабарлау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7" name="Google Shape;219;g1bc6e687a7d_0_342"/>
          <p:cNvCxnSpPr>
            <a:cxnSpLocks/>
            <a:stCxn id="20" idx="3"/>
            <a:endCxn id="16" idx="1"/>
          </p:cNvCxnSpPr>
          <p:nvPr/>
        </p:nvCxnSpPr>
        <p:spPr bwMode="auto">
          <a:xfrm rot="10800000" flipH="1">
            <a:off x="7119750" y="1890368"/>
            <a:ext cx="711000" cy="5958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8" name="Google Shape;220;g1bc6e687a7d_0_342"/>
          <p:cNvSpPr/>
          <p:nvPr/>
        </p:nvSpPr>
        <p:spPr bwMode="auto">
          <a:xfrm>
            <a:off x="7830750" y="3123277"/>
            <a:ext cx="39033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b="1" dirty="0" err="1">
                <a:solidFill>
                  <a:schemeClr val="dk1"/>
                </a:solidFill>
              </a:rPr>
              <a:t>жасырынып</a:t>
            </a:r>
            <a:r>
              <a:rPr lang="ru-RU" sz="1200" b="1" dirty="0">
                <a:solidFill>
                  <a:schemeClr val="dk1"/>
                </a:solidFill>
              </a:rPr>
              <a:t>, </a:t>
            </a:r>
            <a:r>
              <a:rPr lang="ru-RU" sz="1200" b="1" dirty="0" err="1">
                <a:solidFill>
                  <a:schemeClr val="dk1"/>
                </a:solidFill>
              </a:rPr>
              <a:t>террористердің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кетуін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күтіңіз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және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ғимараттан</a:t>
            </a:r>
            <a:r>
              <a:rPr lang="ru-RU" sz="1200" b="1" dirty="0">
                <a:solidFill>
                  <a:schemeClr val="dk1"/>
                </a:solidFill>
              </a:rPr>
              <a:t> </a:t>
            </a:r>
            <a:r>
              <a:rPr lang="ru-RU" sz="1200" b="1" dirty="0" err="1">
                <a:solidFill>
                  <a:schemeClr val="dk1"/>
                </a:solidFill>
              </a:rPr>
              <a:t>кетіңіз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9" name="Google Shape;221;g1bc6e687a7d_0_342"/>
          <p:cNvCxnSpPr>
            <a:cxnSpLocks/>
            <a:endCxn id="18" idx="1"/>
          </p:cNvCxnSpPr>
          <p:nvPr/>
        </p:nvCxnSpPr>
        <p:spPr bwMode="auto">
          <a:xfrm>
            <a:off x="6549151" y="3003277"/>
            <a:ext cx="1281600" cy="53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0" name="Google Shape;215;g1bc6e687a7d_0_342"/>
          <p:cNvPicPr/>
          <p:nvPr/>
        </p:nvPicPr>
        <p:blipFill>
          <a:blip r:embed="rId2">
            <a:alphaModFix/>
          </a:blip>
          <a:srcRect l="30843"/>
          <a:stretch/>
        </p:blipFill>
        <p:spPr bwMode="auto">
          <a:xfrm>
            <a:off x="4302350" y="1433259"/>
            <a:ext cx="2817400" cy="210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2;g1bc6e687a7d_0_342"/>
          <p:cNvSpPr/>
          <p:nvPr/>
        </p:nvSpPr>
        <p:spPr bwMode="auto">
          <a:xfrm>
            <a:off x="4245975" y="4060954"/>
            <a:ext cx="3584775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БАСШЫНЫҢ ІС-ӘРЕКЕТІ: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2" name="Google Shape;223;g1bc6e687a7d_0_34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75575" y="4739960"/>
            <a:ext cx="519600" cy="11643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24;g1bc6e687a7d_0_342"/>
          <p:cNvSpPr/>
          <p:nvPr/>
        </p:nvSpPr>
        <p:spPr bwMode="auto">
          <a:xfrm>
            <a:off x="4231950" y="522735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225;g1bc6e687a7d_0_342"/>
          <p:cNvSpPr/>
          <p:nvPr/>
        </p:nvSpPr>
        <p:spPr bwMode="auto">
          <a:xfrm>
            <a:off x="8411578" y="5151388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226;g1bc6e687a7d_0_342"/>
          <p:cNvSpPr/>
          <p:nvPr/>
        </p:nvSpPr>
        <p:spPr bwMode="auto">
          <a:xfrm>
            <a:off x="813100" y="4811556"/>
            <a:ext cx="33462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400" dirty="0" err="1">
                <a:solidFill>
                  <a:schemeClr val="dk1"/>
                </a:solidFill>
              </a:rPr>
              <a:t>қарулы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шабуыл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фактісі</a:t>
            </a:r>
            <a:r>
              <a:rPr lang="ru-RU" sz="1400" dirty="0">
                <a:solidFill>
                  <a:schemeClr val="dk1"/>
                </a:solidFill>
              </a:rPr>
              <a:t> мен </a:t>
            </a:r>
            <a:r>
              <a:rPr lang="ru-RU" sz="1400" dirty="0" err="1">
                <a:solidFill>
                  <a:schemeClr val="dk1"/>
                </a:solidFill>
              </a:rPr>
              <a:t>мән-жайлары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туралы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Құқық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қорғау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және</a:t>
            </a:r>
            <a:r>
              <a:rPr lang="ru-RU" sz="1400" dirty="0">
                <a:solidFill>
                  <a:schemeClr val="dk1"/>
                </a:solidFill>
              </a:rPr>
              <a:t>/</a:t>
            </a:r>
            <a:r>
              <a:rPr lang="ru-RU" sz="1400" dirty="0" err="1">
                <a:solidFill>
                  <a:schemeClr val="dk1"/>
                </a:solidFill>
              </a:rPr>
              <a:t>немесе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арнаулы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мемлекеттік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органдарды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дереу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хабардар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ету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227;g1bc6e687a7d_0_342"/>
          <p:cNvSpPr/>
          <p:nvPr/>
        </p:nvSpPr>
        <p:spPr bwMode="auto">
          <a:xfrm>
            <a:off x="4754864" y="4769477"/>
            <a:ext cx="35886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400" dirty="0" err="1">
                <a:solidFill>
                  <a:schemeClr val="dk1"/>
                </a:solidFill>
              </a:rPr>
              <a:t>объектідегі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адамдардың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қауіпсіздігін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қамтамасыз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ету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жөніндегі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жұмысты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ұйымдастыру</a:t>
            </a:r>
            <a:r>
              <a:rPr lang="ru-RU" sz="1400" dirty="0">
                <a:solidFill>
                  <a:schemeClr val="dk1"/>
                </a:solidFill>
              </a:rPr>
              <a:t> (</a:t>
            </a:r>
            <a:r>
              <a:rPr lang="ru-RU" sz="1400" dirty="0" err="1">
                <a:solidFill>
                  <a:schemeClr val="dk1"/>
                </a:solidFill>
              </a:rPr>
              <a:t>эвакуациялау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ішкі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кедергілерді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бұғаттау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объектідегі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штаттан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тыс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жағдай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туралы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хабарлау</a:t>
            </a:r>
            <a:r>
              <a:rPr lang="ru-RU" sz="1400" dirty="0">
                <a:solidFill>
                  <a:schemeClr val="dk1"/>
                </a:solidFill>
              </a:rPr>
              <a:t>)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28;g1bc6e687a7d_0_342"/>
          <p:cNvSpPr/>
          <p:nvPr/>
        </p:nvSpPr>
        <p:spPr bwMode="auto">
          <a:xfrm>
            <a:off x="8934492" y="4846206"/>
            <a:ext cx="2573767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400" dirty="0" err="1">
                <a:solidFill>
                  <a:schemeClr val="dk1"/>
                </a:solidFill>
              </a:rPr>
              <a:t>терроризмге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қарсы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күрес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жөніндегі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жедел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штабтың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келген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күштерімен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өзара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іс-қимыл</a:t>
            </a:r>
            <a:endParaRPr lang="ru-RU" sz="1400" dirty="0">
              <a:solidFill>
                <a:schemeClr val="dk1"/>
              </a:solidFill>
            </a:endParaRPr>
          </a:p>
        </p:txBody>
      </p:sp>
      <p:sp>
        <p:nvSpPr>
          <p:cNvPr id="28" name="Google Shape;84;g1bc6e687a7d_0_0"/>
          <p:cNvSpPr/>
          <p:nvPr/>
        </p:nvSpPr>
        <p:spPr bwMode="auto">
          <a:xfrm>
            <a:off x="0" y="0"/>
            <a:ext cx="10349588" cy="585944"/>
          </a:xfrm>
          <a:prstGeom prst="rect">
            <a:avLst/>
          </a:prstGeom>
          <a:solidFill>
            <a:srgbClr val="0A27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90;g1bc6e687a7d_0_0"/>
          <p:cNvSpPr/>
          <p:nvPr/>
        </p:nvSpPr>
        <p:spPr bwMode="auto">
          <a:xfrm>
            <a:off x="335550" y="42229"/>
            <a:ext cx="9566398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БІЛІМ БЕРУ ҰЙЫМДАРЫНЫҢ ҚЫЗМЕТКЕРЛЕРІНЕ, ПЕДАГОГТЕРІНЕ, БІЛІМ АЛУШЫЛАРЫ МЕН ТӘРБИЕЛЕНУШІЛЕРІНЕ ҚАРУЛЫ ШАБУЫЛ ЖАСАУ КЕЗІНДЕГІ ІС-ҚИМЫЛ АЛГОРИТМІ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06;g1bc6e687a7d_0_661"/>
          <p:cNvPicPr/>
          <p:nvPr/>
        </p:nvPicPr>
        <p:blipFill>
          <a:blip r:embed="rId2">
            <a:alphaModFix/>
          </a:blip>
          <a:srcRect l="35383" t="16583" r="38520" b="58928"/>
          <a:stretch/>
        </p:blipFill>
        <p:spPr bwMode="auto">
          <a:xfrm flipH="1">
            <a:off x="73350" y="4346600"/>
            <a:ext cx="1937000" cy="185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07;g1bc6e687a7d_0_661"/>
          <p:cNvPicPr/>
          <p:nvPr/>
        </p:nvPicPr>
        <p:blipFill>
          <a:blip r:embed="rId2">
            <a:alphaModFix/>
          </a:blip>
          <a:srcRect l="22287" t="40696" r="49947" b="34813"/>
          <a:stretch/>
        </p:blipFill>
        <p:spPr bwMode="auto">
          <a:xfrm flipH="1">
            <a:off x="6179225" y="1828025"/>
            <a:ext cx="2060900" cy="18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08;g1bc6e687a7d_0_661"/>
          <p:cNvSpPr/>
          <p:nvPr/>
        </p:nvSpPr>
        <p:spPr bwMode="auto">
          <a:xfrm>
            <a:off x="1159566" y="956246"/>
            <a:ext cx="10039318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400" b="1" i="1" dirty="0" err="1">
                <a:solidFill>
                  <a:schemeClr val="dk1"/>
                </a:solidFill>
              </a:rPr>
              <a:t>Білім</a:t>
            </a:r>
            <a:r>
              <a:rPr lang="ru-RU" sz="1400" b="1" i="1" dirty="0">
                <a:solidFill>
                  <a:schemeClr val="dk1"/>
                </a:solidFill>
              </a:rPr>
              <a:t> беру </a:t>
            </a:r>
            <a:r>
              <a:rPr lang="ru-RU" sz="1400" b="1" i="1" dirty="0" err="1">
                <a:solidFill>
                  <a:schemeClr val="dk1"/>
                </a:solidFill>
              </a:rPr>
              <a:t>ұйымының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қауіпсіздігін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қамтамасыз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ететін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адамдардың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іс-әрекеттері</a:t>
            </a:r>
            <a:r>
              <a:rPr lang="ru-RU" sz="1400" b="1" i="1" dirty="0">
                <a:solidFill>
                  <a:schemeClr val="dk1"/>
                </a:solidFill>
              </a:rPr>
              <a:t>:</a:t>
            </a:r>
            <a:endParaRPr sz="14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310;g1bc6e687a7d_0_661"/>
          <p:cNvSpPr/>
          <p:nvPr/>
        </p:nvSpPr>
        <p:spPr bwMode="auto">
          <a:xfrm>
            <a:off x="2839679" y="2202513"/>
            <a:ext cx="2929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600" dirty="0" err="1">
                <a:solidFill>
                  <a:schemeClr val="dk1"/>
                </a:solidFill>
              </a:rPr>
              <a:t>Қарулы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шабуылдаушыны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анықтаңыз</a:t>
            </a:r>
            <a:endParaRPr sz="14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311;g1bc6e687a7d_0_661"/>
          <p:cNvSpPr/>
          <p:nvPr/>
        </p:nvSpPr>
        <p:spPr bwMode="auto">
          <a:xfrm>
            <a:off x="1968675" y="4395169"/>
            <a:ext cx="3611700" cy="18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dirty="0" err="1">
                <a:solidFill>
                  <a:schemeClr val="dk1"/>
                </a:solidFill>
              </a:rPr>
              <a:t>қарулы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шабуыл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фактісі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туралы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объектінің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басшылығына</a:t>
            </a:r>
            <a:r>
              <a:rPr lang="ru-RU" dirty="0">
                <a:solidFill>
                  <a:schemeClr val="dk1"/>
                </a:solidFill>
              </a:rPr>
              <a:t>, </a:t>
            </a:r>
            <a:r>
              <a:rPr lang="ru-RU" dirty="0" err="1">
                <a:solidFill>
                  <a:schemeClr val="dk1"/>
                </a:solidFill>
              </a:rPr>
              <a:t>құқық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қорғау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және</a:t>
            </a:r>
            <a:r>
              <a:rPr lang="ru-RU" dirty="0">
                <a:solidFill>
                  <a:schemeClr val="dk1"/>
                </a:solidFill>
              </a:rPr>
              <a:t>/</a:t>
            </a:r>
            <a:r>
              <a:rPr lang="ru-RU" dirty="0" err="1">
                <a:solidFill>
                  <a:schemeClr val="dk1"/>
                </a:solidFill>
              </a:rPr>
              <a:t>немесе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арнаулы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мемлекеттік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органдарға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кез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келген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dirty="0" err="1">
                <a:solidFill>
                  <a:schemeClr val="dk1"/>
                </a:solidFill>
              </a:rPr>
              <a:t>тәсілмен</a:t>
            </a:r>
            <a:r>
              <a:rPr lang="ru-RU" dirty="0">
                <a:solidFill>
                  <a:schemeClr val="dk1"/>
                </a:solidFill>
              </a:rPr>
              <a:t> </a:t>
            </a:r>
            <a:r>
              <a:rPr lang="ru-RU" b="1" i="1" dirty="0" err="1">
                <a:solidFill>
                  <a:schemeClr val="dk1"/>
                </a:solidFill>
              </a:rPr>
              <a:t>хабарлау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312;g1bc6e687a7d_0_661"/>
          <p:cNvSpPr/>
          <p:nvPr/>
        </p:nvSpPr>
        <p:spPr bwMode="auto">
          <a:xfrm>
            <a:off x="8240125" y="2136211"/>
            <a:ext cx="3383458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мүмкіндігінше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оның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объектідегі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адамдардың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жаппай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болатын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жерлеріне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қарай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жылжуына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тосқауыл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қою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313;g1bc6e687a7d_0_661"/>
          <p:cNvSpPr/>
          <p:nvPr/>
        </p:nvSpPr>
        <p:spPr bwMode="auto">
          <a:xfrm>
            <a:off x="8438425" y="4526388"/>
            <a:ext cx="2954505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600" dirty="0" err="1">
                <a:solidFill>
                  <a:schemeClr val="dk1"/>
                </a:solidFill>
              </a:rPr>
              <a:t>объектідегі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адамдардың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қамтамасыз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ету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шараларын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қабылдау</a:t>
            </a:r>
            <a:r>
              <a:rPr lang="ru-RU" sz="1600" dirty="0">
                <a:solidFill>
                  <a:schemeClr val="dk1"/>
                </a:solidFill>
              </a:rPr>
              <a:t> (эвакуация, </a:t>
            </a:r>
            <a:r>
              <a:rPr lang="ru-RU" sz="1600" dirty="0" err="1">
                <a:solidFill>
                  <a:schemeClr val="dk1"/>
                </a:solidFill>
              </a:rPr>
              <a:t>ішкі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кедергілерді</a:t>
            </a:r>
            <a:r>
              <a:rPr lang="ru-RU" sz="1600" dirty="0">
                <a:solidFill>
                  <a:schemeClr val="dk1"/>
                </a:solidFill>
              </a:rPr>
              <a:t> </a:t>
            </a:r>
            <a:r>
              <a:rPr lang="ru-RU" sz="1600" dirty="0" err="1">
                <a:solidFill>
                  <a:schemeClr val="dk1"/>
                </a:solidFill>
              </a:rPr>
              <a:t>бұғаттау</a:t>
            </a:r>
            <a:r>
              <a:rPr lang="ru-RU" sz="1600" dirty="0">
                <a:solidFill>
                  <a:schemeClr val="dk1"/>
                </a:solidFill>
              </a:rPr>
              <a:t>) </a:t>
            </a:r>
            <a:endParaRPr sz="140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2" name="Google Shape;314;g1bc6e687a7d_0_661"/>
          <p:cNvCxnSpPr>
            <a:cxnSpLocks/>
            <a:stCxn id="14" idx="2"/>
            <a:endCxn id="4" idx="0"/>
          </p:cNvCxnSpPr>
          <p:nvPr/>
        </p:nvCxnSpPr>
        <p:spPr bwMode="auto">
          <a:xfrm rot="5400000">
            <a:off x="1240966" y="3106400"/>
            <a:ext cx="1041300" cy="14394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" name="Google Shape;316;g1bc6e687a7d_0_661"/>
          <p:cNvCxnSpPr>
            <a:cxnSpLocks/>
            <a:endCxn id="19" idx="0"/>
          </p:cNvCxnSpPr>
          <p:nvPr/>
        </p:nvCxnSpPr>
        <p:spPr bwMode="auto">
          <a:xfrm rot="5400000">
            <a:off x="7116475" y="3756300"/>
            <a:ext cx="718799" cy="272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4" name="Google Shape;315;g1bc6e687a7d_0_661"/>
          <p:cNvPicPr/>
          <p:nvPr/>
        </p:nvPicPr>
        <p:blipFill>
          <a:blip r:embed="rId3">
            <a:alphaModFix/>
          </a:blip>
          <a:srcRect l="31868" r="39618"/>
          <a:stretch/>
        </p:blipFill>
        <p:spPr bwMode="auto">
          <a:xfrm flipH="1">
            <a:off x="2017732" y="1624575"/>
            <a:ext cx="927168" cy="16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18;g1bc6e687a7d_0_661"/>
          <p:cNvPicPr/>
          <p:nvPr/>
        </p:nvPicPr>
        <p:blipFill>
          <a:blip r:embed="rId2">
            <a:alphaModFix/>
          </a:blip>
          <a:srcRect l="4546" t="4143" r="82961" b="85768"/>
          <a:stretch/>
        </p:blipFill>
        <p:spPr bwMode="auto">
          <a:xfrm>
            <a:off x="768725" y="2541775"/>
            <a:ext cx="927175" cy="76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19;g1bc6e687a7d_0_661"/>
          <p:cNvPicPr/>
          <p:nvPr/>
        </p:nvPicPr>
        <p:blipFill>
          <a:blip r:embed="rId2">
            <a:alphaModFix/>
          </a:blip>
          <a:srcRect l="50467" t="2378" r="38515" b="86639"/>
          <a:stretch/>
        </p:blipFill>
        <p:spPr bwMode="auto">
          <a:xfrm>
            <a:off x="823437" y="1624888"/>
            <a:ext cx="817750" cy="8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20;g1bc6e687a7d_0_661"/>
          <p:cNvSpPr/>
          <p:nvPr/>
        </p:nvSpPr>
        <p:spPr bwMode="auto">
          <a:xfrm>
            <a:off x="1623863" y="2202513"/>
            <a:ext cx="240000" cy="12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8" name="Google Shape;321;g1bc6e687a7d_0_661"/>
          <p:cNvSpPr/>
          <p:nvPr/>
        </p:nvSpPr>
        <p:spPr bwMode="auto">
          <a:xfrm>
            <a:off x="1623863" y="2927613"/>
            <a:ext cx="240000" cy="12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9" name="Google Shape;317;g1bc6e687a7d_0_661"/>
          <p:cNvPicPr/>
          <p:nvPr/>
        </p:nvPicPr>
        <p:blipFill>
          <a:blip r:embed="rId2">
            <a:alphaModFix/>
          </a:blip>
          <a:srcRect l="-919" t="64748" r="69646" b="3665"/>
          <a:stretch/>
        </p:blipFill>
        <p:spPr bwMode="auto">
          <a:xfrm>
            <a:off x="6179225" y="4251750"/>
            <a:ext cx="2321200" cy="239017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84;g1bc6e687a7d_0_0"/>
          <p:cNvSpPr/>
          <p:nvPr/>
        </p:nvSpPr>
        <p:spPr bwMode="auto">
          <a:xfrm>
            <a:off x="0" y="0"/>
            <a:ext cx="10349588" cy="585944"/>
          </a:xfrm>
          <a:prstGeom prst="rect">
            <a:avLst/>
          </a:prstGeom>
          <a:solidFill>
            <a:srgbClr val="0A27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90;g1bc6e687a7d_0_0"/>
          <p:cNvSpPr/>
          <p:nvPr/>
        </p:nvSpPr>
        <p:spPr bwMode="auto">
          <a:xfrm>
            <a:off x="335550" y="42229"/>
            <a:ext cx="9566398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  <a:defRPr/>
            </a:pPr>
            <a:r>
              <a:rPr lang="ru-RU" sz="1400" b="1" dirty="0" smtClean="0">
                <a:solidFill>
                  <a:schemeClr val="bg1"/>
                </a:solidFill>
              </a:rPr>
              <a:t>БІЛІМ БЕРУ ҰЙЫМДАРЫНЫҢ ҚЫЗМЕТКЕРЛЕРІНЕ, ПЕДАГОГТЕРІНЕ, БІЛІМ АЛУШЫЛАРЫ МЕН ТӘРБИЕЛЕНУШІЛЕРІНЕ ҚАРУЛЫ ШАБУЫЛ ЖАСАУ КЕЗІНДЕГІ ІС-ҚИМЫЛ АЛГОРИТМІ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6;g1bc6e687a7d_0_725"/>
          <p:cNvSpPr/>
          <p:nvPr/>
        </p:nvSpPr>
        <p:spPr bwMode="auto">
          <a:xfrm>
            <a:off x="1286400" y="4303673"/>
            <a:ext cx="10270411" cy="583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327;g1bc6e687a7d_0_72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25649" y="2679497"/>
            <a:ext cx="2795096" cy="14778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8;g1bc6e687a7d_0_725"/>
          <p:cNvSpPr/>
          <p:nvPr/>
        </p:nvSpPr>
        <p:spPr bwMode="auto">
          <a:xfrm>
            <a:off x="3564811" y="2724415"/>
            <a:ext cx="7992000" cy="583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329;g1bc6e687a7d_0_725"/>
          <p:cNvSpPr/>
          <p:nvPr/>
        </p:nvSpPr>
        <p:spPr bwMode="auto">
          <a:xfrm>
            <a:off x="3796995" y="2799679"/>
            <a:ext cx="7633032" cy="16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400" b="1" dirty="0" err="1">
                <a:solidFill>
                  <a:schemeClr val="dk1"/>
                </a:solidFill>
              </a:rPr>
              <a:t>Жақын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маңдағы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білім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алушыларды</a:t>
            </a:r>
            <a:r>
              <a:rPr lang="ru-RU" sz="1400" b="1" dirty="0">
                <a:solidFill>
                  <a:schemeClr val="dk1"/>
                </a:solidFill>
              </a:rPr>
              <a:t>, </a:t>
            </a:r>
            <a:r>
              <a:rPr lang="ru-RU" sz="1400" b="1" dirty="0" err="1">
                <a:solidFill>
                  <a:schemeClr val="dk1"/>
                </a:solidFill>
              </a:rPr>
              <a:t>тәрбиеленушілерді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қорғауды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ұйымдастыру</a:t>
            </a:r>
            <a:endParaRPr sz="1400" b="1" dirty="0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k-KZ" sz="1400" b="1" dirty="0" smtClean="0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1" dirty="0">
              <a:solidFill>
                <a:schemeClr val="dk1"/>
              </a:solidFill>
            </a:endParaRPr>
          </a:p>
          <a:p>
            <a:pPr lvl="0">
              <a:defRPr/>
            </a:pPr>
            <a:r>
              <a:rPr lang="ru-RU" sz="1400" dirty="0" err="1">
                <a:solidFill>
                  <a:schemeClr val="dk1"/>
                </a:solidFill>
              </a:rPr>
              <a:t>Мүмкіндігінше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олардың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кепілге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алынуына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жол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бермеңіз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ғимараттан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абайлап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шығарыңыз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немесе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үй-жайға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паналаңыз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есікті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жауып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тастаңыз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тәртіп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сақшылары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келгенге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дейін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немесе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ғимараттан</a:t>
            </a:r>
            <a:r>
              <a:rPr lang="ru-RU" sz="1400" dirty="0">
                <a:solidFill>
                  <a:schemeClr val="dk1"/>
                </a:solidFill>
              </a:rPr>
              <a:t> кету </a:t>
            </a:r>
            <a:r>
              <a:rPr lang="ru-RU" sz="1400" dirty="0" err="1">
                <a:solidFill>
                  <a:schemeClr val="dk1"/>
                </a:solidFill>
              </a:rPr>
              <a:t>үшін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қауіпсіздік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мүмкіндігіне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дейін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ұстаңыз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330;g1bc6e687a7d_0_725"/>
          <p:cNvSpPr/>
          <p:nvPr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9" name="Google Shape;331;g1bc6e687a7d_0_725"/>
          <p:cNvSpPr/>
          <p:nvPr/>
        </p:nvSpPr>
        <p:spPr bwMode="auto">
          <a:xfrm>
            <a:off x="6824119" y="1020212"/>
            <a:ext cx="2402699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332;g1bc6e687a7d_0_725"/>
          <p:cNvSpPr/>
          <p:nvPr/>
        </p:nvSpPr>
        <p:spPr bwMode="auto">
          <a:xfrm>
            <a:off x="3440056" y="1020212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333;g1bc6e687a7d_0_725"/>
          <p:cNvSpPr/>
          <p:nvPr/>
        </p:nvSpPr>
        <p:spPr bwMode="auto">
          <a:xfrm>
            <a:off x="597247" y="1029051"/>
            <a:ext cx="27738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334;g1bc6e687a7d_0_725"/>
          <p:cNvSpPr/>
          <p:nvPr/>
        </p:nvSpPr>
        <p:spPr bwMode="auto">
          <a:xfrm>
            <a:off x="4200058" y="621509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БАСШЫНЫҢ ІС-ӘРЕКЕТІ: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35;g1bc6e687a7d_0_725"/>
          <p:cNvSpPr/>
          <p:nvPr/>
        </p:nvSpPr>
        <p:spPr bwMode="auto">
          <a:xfrm>
            <a:off x="655247" y="1113962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тәрбиеленушілердің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</a:t>
            </a:r>
            <a:r>
              <a:rPr lang="ru-RU" sz="1200" dirty="0">
                <a:solidFill>
                  <a:schemeClr val="dk1"/>
                </a:solidFill>
              </a:rPr>
              <a:t> да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қауіпсіздігі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барынша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болатын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36;g1bc6e687a7d_0_725"/>
          <p:cNvSpPr/>
          <p:nvPr/>
        </p:nvSpPr>
        <p:spPr bwMode="auto">
          <a:xfrm>
            <a:off x="3613927" y="1099862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құқық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/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арнаулы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мемлекеттік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педагогтер</a:t>
            </a:r>
            <a:r>
              <a:rPr lang="ru-RU" sz="1200" dirty="0">
                <a:solidFill>
                  <a:schemeClr val="dk1"/>
                </a:solidFill>
              </a:rPr>
              <a:t> мен </a:t>
            </a: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кепілге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хабарлау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37;g1bc6e687a7d_0_725"/>
          <p:cNvSpPr/>
          <p:nvPr/>
        </p:nvSpPr>
        <p:spPr bwMode="auto">
          <a:xfrm>
            <a:off x="6959694" y="1347962"/>
            <a:ext cx="21693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басқыншылардың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талаптарын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тырысыңыз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6" name="Google Shape;338;g1bc6e687a7d_0_72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6197" y="1020212"/>
            <a:ext cx="551050" cy="12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39;g1bc6e687a7d_0_725"/>
          <p:cNvSpPr/>
          <p:nvPr/>
        </p:nvSpPr>
        <p:spPr bwMode="auto">
          <a:xfrm>
            <a:off x="3168413" y="1317999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340;g1bc6e687a7d_0_725"/>
          <p:cNvSpPr/>
          <p:nvPr/>
        </p:nvSpPr>
        <p:spPr bwMode="auto">
          <a:xfrm>
            <a:off x="6581227" y="1343912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341;g1bc6e687a7d_0_725"/>
          <p:cNvSpPr/>
          <p:nvPr/>
        </p:nvSpPr>
        <p:spPr bwMode="auto">
          <a:xfrm>
            <a:off x="9348648" y="1020212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342;g1bc6e687a7d_0_725"/>
          <p:cNvSpPr/>
          <p:nvPr/>
        </p:nvSpPr>
        <p:spPr bwMode="auto">
          <a:xfrm>
            <a:off x="9640510" y="1099862"/>
            <a:ext cx="2169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200" dirty="0" err="1">
                <a:solidFill>
                  <a:schemeClr val="dk1"/>
                </a:solidFill>
              </a:rPr>
              <a:t>терроризмге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қарсы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күрес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жөніндегі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жедел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штабтың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келген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күштерімен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өзара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іс-қимылды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43;g1bc6e687a7d_0_725"/>
          <p:cNvSpPr/>
          <p:nvPr/>
        </p:nvSpPr>
        <p:spPr bwMode="auto">
          <a:xfrm>
            <a:off x="8999418" y="131234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344;g1bc6e687a7d_0_725"/>
          <p:cNvSpPr/>
          <p:nvPr/>
        </p:nvSpPr>
        <p:spPr bwMode="auto">
          <a:xfrm>
            <a:off x="2570418" y="2325868"/>
            <a:ext cx="6656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 err="1"/>
              <a:t>Персоналдың</a:t>
            </a:r>
            <a:r>
              <a:rPr lang="ru-RU" sz="1600" b="1" dirty="0"/>
              <a:t> </a:t>
            </a:r>
            <a:r>
              <a:rPr lang="ru-RU" sz="1600" b="1" dirty="0" err="1"/>
              <a:t>іс-әрекеттері</a:t>
            </a:r>
            <a:r>
              <a:rPr lang="ru-RU" sz="1600" b="1" dirty="0"/>
              <a:t> (</a:t>
            </a:r>
            <a:r>
              <a:rPr lang="ru-RU" sz="1600" b="1" dirty="0" err="1"/>
              <a:t>қызметкерлер</a:t>
            </a:r>
            <a:r>
              <a:rPr lang="ru-RU" sz="1600" b="1" dirty="0"/>
              <a:t>, </a:t>
            </a:r>
            <a:r>
              <a:rPr lang="ru-RU" sz="1600" b="1" dirty="0" err="1"/>
              <a:t>педагогтар</a:t>
            </a:r>
            <a:r>
              <a:rPr lang="ru-RU" sz="1600" b="1" dirty="0"/>
              <a:t>):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3" name="Google Shape;345;g1bc6e687a7d_0_725"/>
          <p:cNvCxnSpPr>
            <a:cxnSpLocks/>
          </p:cNvCxnSpPr>
          <p:nvPr/>
        </p:nvCxnSpPr>
        <p:spPr bwMode="auto">
          <a:xfrm>
            <a:off x="3564811" y="4835926"/>
            <a:ext cx="79920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346;g1bc6e687a7d_0_725"/>
          <p:cNvSpPr/>
          <p:nvPr/>
        </p:nvSpPr>
        <p:spPr bwMode="auto">
          <a:xfrm>
            <a:off x="1286400" y="4359375"/>
            <a:ext cx="10011299" cy="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4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кез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келген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қолжетімді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тәсілмен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және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өз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қауіпсіздігін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кепілдендірілген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қамтамасыз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ету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шартымен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>
                <a:solidFill>
                  <a:schemeClr val="dk1"/>
                </a:solidFill>
              </a:rPr>
              <a:t>хабардар</a:t>
            </a:r>
            <a:r>
              <a:rPr lang="ru-RU" sz="1400" b="1" dirty="0">
                <a:solidFill>
                  <a:schemeClr val="dk1"/>
                </a:solidFill>
              </a:rPr>
              <a:t> </a:t>
            </a:r>
            <a:r>
              <a:rPr lang="ru-RU" sz="1400" b="1" dirty="0" err="1" smtClean="0">
                <a:solidFill>
                  <a:schemeClr val="dk1"/>
                </a:solidFill>
              </a:rPr>
              <a:t>ету</a:t>
            </a:r>
            <a:endParaRPr lang="ru-RU" sz="1400" b="1" dirty="0" smtClean="0">
              <a:solidFill>
                <a:schemeClr val="dk1"/>
              </a:solidFill>
            </a:endParaRPr>
          </a:p>
          <a:p>
            <a:pPr lvl="0">
              <a:defRPr/>
            </a:pPr>
            <a:endParaRPr sz="1500" b="1" dirty="0">
              <a:solidFill>
                <a:schemeClr val="dk1"/>
              </a:solidFill>
            </a:endParaRPr>
          </a:p>
          <a:p>
            <a:pPr lvl="0">
              <a:defRPr/>
            </a:pPr>
            <a:r>
              <a:rPr lang="ru-RU" sz="1400" dirty="0" err="1">
                <a:solidFill>
                  <a:schemeClr val="dk1"/>
                </a:solidFill>
              </a:rPr>
              <a:t>мүмкіндігінше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кез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келген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қолжетімді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тәсілмен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және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өз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қауіпсіздігін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кепілдендірілген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қамтамасыз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ету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шартымен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хабардар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ету</a:t>
            </a: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47;g1bc6e687a7d_0_725"/>
          <p:cNvSpPr/>
          <p:nvPr/>
        </p:nvSpPr>
        <p:spPr bwMode="auto">
          <a:xfrm>
            <a:off x="655247" y="5164690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348;g1bc6e687a7d_0_725"/>
          <p:cNvSpPr/>
          <p:nvPr/>
        </p:nvSpPr>
        <p:spPr bwMode="auto">
          <a:xfrm>
            <a:off x="597247" y="4486126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349;g1bc6e687a7d_0_725"/>
          <p:cNvSpPr/>
          <p:nvPr/>
        </p:nvSpPr>
        <p:spPr bwMode="auto">
          <a:xfrm>
            <a:off x="1183518" y="5675684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>
                <a:solidFill>
                  <a:schemeClr val="dk1"/>
                </a:solidFill>
              </a:rPr>
              <a:t>саны, </a:t>
            </a:r>
          </a:p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>
                <a:solidFill>
                  <a:schemeClr val="dk1"/>
                </a:solidFill>
              </a:rPr>
              <a:t>қару-жарақ</a:t>
            </a:r>
            <a:r>
              <a:rPr lang="ru-RU" sz="1500" b="1" i="1" dirty="0">
                <a:solidFill>
                  <a:schemeClr val="dk1"/>
                </a:solidFill>
              </a:rPr>
              <a:t>,</a:t>
            </a:r>
            <a:endParaRPr sz="1500" b="1" i="1" dirty="0">
              <a:solidFill>
                <a:schemeClr val="dk1"/>
              </a:solidFill>
            </a:endParaRPr>
          </a:p>
        </p:txBody>
      </p:sp>
      <p:sp>
        <p:nvSpPr>
          <p:cNvPr id="28" name="Google Shape;350;g1bc6e687a7d_0_725"/>
          <p:cNvSpPr/>
          <p:nvPr/>
        </p:nvSpPr>
        <p:spPr bwMode="auto">
          <a:xfrm>
            <a:off x="5353156" y="5699622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>
                <a:solidFill>
                  <a:schemeClr val="dk1"/>
                </a:solidFill>
              </a:rPr>
              <a:t>лақапки</a:t>
            </a:r>
            <a:r>
              <a:rPr lang="ru-RU" sz="1500" b="1" i="1" dirty="0">
                <a:solidFill>
                  <a:schemeClr val="dk1"/>
                </a:solidFill>
              </a:rPr>
              <a:t>, </a:t>
            </a:r>
          </a:p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>
                <a:solidFill>
                  <a:schemeClr val="dk1"/>
                </a:solidFill>
              </a:rPr>
              <a:t>ұлты</a:t>
            </a:r>
            <a:endParaRPr sz="1500" b="1" i="1" dirty="0">
              <a:solidFill>
                <a:schemeClr val="dk1"/>
              </a:solidFill>
            </a:endParaRPr>
          </a:p>
        </p:txBody>
      </p:sp>
      <p:sp>
        <p:nvSpPr>
          <p:cNvPr id="29" name="Google Shape;351;g1bc6e687a7d_0_725"/>
          <p:cNvSpPr/>
          <p:nvPr/>
        </p:nvSpPr>
        <p:spPr bwMode="auto">
          <a:xfrm>
            <a:off x="3225658" y="5699622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>
                <a:solidFill>
                  <a:schemeClr val="dk1"/>
                </a:solidFill>
              </a:rPr>
              <a:t>жабдықтау</a:t>
            </a:r>
            <a:r>
              <a:rPr lang="ru-RU" sz="1500" b="1" i="1" dirty="0">
                <a:solidFill>
                  <a:schemeClr val="dk1"/>
                </a:solidFill>
              </a:rPr>
              <a:t>,</a:t>
            </a:r>
          </a:p>
          <a:p>
            <a:pPr marL="457200" lvl="0" indent="-323850">
              <a:lnSpc>
                <a:spcPct val="150000"/>
              </a:lnSpc>
              <a:buClr>
                <a:srgbClr val="FFC000"/>
              </a:buClr>
              <a:buSzPts val="1500"/>
              <a:buChar char="➢"/>
              <a:defRPr/>
            </a:pPr>
            <a:r>
              <a:rPr lang="ru-RU" sz="1500" b="1" i="1" dirty="0" err="1">
                <a:solidFill>
                  <a:schemeClr val="dk1"/>
                </a:solidFill>
              </a:rPr>
              <a:t>жасы</a:t>
            </a:r>
            <a:r>
              <a:rPr lang="ru-RU" sz="1500" b="1" i="1" dirty="0">
                <a:solidFill>
                  <a:schemeClr val="dk1"/>
                </a:solidFill>
              </a:rPr>
              <a:t>,</a:t>
            </a:r>
            <a:endParaRPr sz="1500" b="1" i="1" dirty="0">
              <a:solidFill>
                <a:schemeClr val="dk1"/>
              </a:solidFill>
            </a:endParaRPr>
          </a:p>
        </p:txBody>
      </p:sp>
      <p:pic>
        <p:nvPicPr>
          <p:cNvPr id="30" name="Google Shape;352;g1bc6e687a7d_0_72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878949" y="4989768"/>
            <a:ext cx="1418750" cy="15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84;g1bc6e687a7d_0_0"/>
          <p:cNvSpPr/>
          <p:nvPr/>
        </p:nvSpPr>
        <p:spPr bwMode="auto">
          <a:xfrm>
            <a:off x="0" y="0"/>
            <a:ext cx="10349588" cy="585944"/>
          </a:xfrm>
          <a:prstGeom prst="rect">
            <a:avLst/>
          </a:prstGeom>
          <a:solidFill>
            <a:srgbClr val="0A27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БІЛІМ БЕРУ ҰЙЫМДАРЫНА КЕПІЛГЕ АЛУ КЕЗІНДЕГІ ІС-ҚИМЫЛ АЛГОРИТМІ</a:t>
            </a:r>
            <a:endParaRPr lang="ru-RU" sz="19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84;g1bc6e687a7d_0_0"/>
          <p:cNvSpPr/>
          <p:nvPr/>
        </p:nvSpPr>
        <p:spPr bwMode="auto">
          <a:xfrm>
            <a:off x="46197" y="0"/>
            <a:ext cx="10349588" cy="585944"/>
          </a:xfrm>
          <a:prstGeom prst="rect">
            <a:avLst/>
          </a:prstGeom>
          <a:solidFill>
            <a:srgbClr val="0A27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БІЛІМ БЕРУ ҰЙЫМДАРЫНА КЕПІЛГЕ АЛУ КЕЗІНДЕГІ ІС-ҚИМЫЛ АЛГОРИТМІ</a:t>
            </a:r>
            <a:endParaRPr lang="ru-RU" sz="19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3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4;g1bc6e687a7d_0_0"/>
          <p:cNvSpPr/>
          <p:nvPr/>
        </p:nvSpPr>
        <p:spPr bwMode="auto">
          <a:xfrm>
            <a:off x="46197" y="0"/>
            <a:ext cx="10349588" cy="585944"/>
          </a:xfrm>
          <a:prstGeom prst="rect">
            <a:avLst/>
          </a:prstGeom>
          <a:solidFill>
            <a:srgbClr val="0A27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БІЛІМ БЕРУ ҰЙЫМДАРЫНА КЕПІЛГЕ АЛУ КЕЗІНДЕГІ ІС-ҚИМЫЛ АЛГОРИТМІ</a:t>
            </a:r>
            <a:endParaRPr lang="ru-RU" sz="19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Google Shape;358;g1bc6e687a7d_0_794"/>
          <p:cNvPicPr/>
          <p:nvPr/>
        </p:nvPicPr>
        <p:blipFill>
          <a:blip r:embed="rId2">
            <a:alphaModFix/>
          </a:blip>
          <a:srcRect l="72547" r="-790"/>
          <a:stretch/>
        </p:blipFill>
        <p:spPr bwMode="auto">
          <a:xfrm>
            <a:off x="192338" y="3344562"/>
            <a:ext cx="944627" cy="220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59;g1bc6e687a7d_0_794"/>
          <p:cNvPicPr/>
          <p:nvPr/>
        </p:nvPicPr>
        <p:blipFill>
          <a:blip r:embed="rId2">
            <a:alphaModFix/>
          </a:blip>
          <a:srcRect r="71757"/>
          <a:stretch/>
        </p:blipFill>
        <p:spPr bwMode="auto">
          <a:xfrm>
            <a:off x="173963" y="1450869"/>
            <a:ext cx="963002" cy="18936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61;g1bc6e687a7d_0_794"/>
          <p:cNvSpPr/>
          <p:nvPr/>
        </p:nvSpPr>
        <p:spPr bwMode="auto">
          <a:xfrm>
            <a:off x="2911186" y="684969"/>
            <a:ext cx="6183021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>
              <a:lnSpc>
                <a:spcPct val="114999"/>
              </a:lnSpc>
              <a:defRPr/>
            </a:pPr>
            <a:r>
              <a:rPr lang="ru-RU" b="1" dirty="0">
                <a:solidFill>
                  <a:srgbClr val="002060"/>
                </a:solidFill>
              </a:rPr>
              <a:t>БІЛІМ АЛУШЫЛАРДЫҢ ІС-ӘРЕКЕТТЕРІ:</a:t>
            </a:r>
            <a:endParaRPr lang="ru-RU" sz="18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362;g1bc6e687a7d_0_794"/>
          <p:cNvSpPr/>
          <p:nvPr/>
        </p:nvSpPr>
        <p:spPr bwMode="auto">
          <a:xfrm>
            <a:off x="1780885" y="1226843"/>
            <a:ext cx="10071000" cy="3913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дүрбелең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болмаңыз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ұстамдылық</a:t>
            </a:r>
            <a:r>
              <a:rPr lang="ru-RU" sz="1500" b="1" dirty="0">
                <a:solidFill>
                  <a:schemeClr val="dk1"/>
                </a:solidFill>
              </a:rPr>
              <a:t> пен </a:t>
            </a:r>
            <a:r>
              <a:rPr lang="ru-RU" sz="1500" b="1" dirty="0" err="1">
                <a:solidFill>
                  <a:schemeClr val="dk1"/>
                </a:solidFill>
              </a:rPr>
              <a:t>ұстамдылықты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сақтаңыз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1" name="Google Shape;363;g1bc6e687a7d_0_794"/>
          <p:cNvSpPr/>
          <p:nvPr/>
        </p:nvSpPr>
        <p:spPr bwMode="auto">
          <a:xfrm>
            <a:off x="1780885" y="1618157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қауіпсіз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орын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табуға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тырысыңыз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364;g1bc6e687a7d_0_794"/>
          <p:cNvSpPr/>
          <p:nvPr/>
        </p:nvSpPr>
        <p:spPr bwMode="auto">
          <a:xfrm>
            <a:off x="1780885" y="2021984"/>
            <a:ext cx="10071000" cy="52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есіңізде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болсын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сіздің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түсіріліміңіз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туралы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хабарлама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алғаннан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кейін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барлау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агенттіктері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жұмыс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істей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бастады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және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сіздің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босатылуыңыз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үшін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қажет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нәрсенің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бәрін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жасайды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13" name="Google Shape;365;g1bc6e687a7d_0_794" descr="F:\Преза ЕН\15 марта\011.png"/>
          <p:cNvPicPr/>
          <p:nvPr/>
        </p:nvPicPr>
        <p:blipFill>
          <a:blip r:embed="rId3">
            <a:alphaModFix/>
          </a:blip>
          <a:srcRect t="46927" b="44778"/>
          <a:stretch/>
        </p:blipFill>
        <p:spPr bwMode="auto">
          <a:xfrm rot="5400000">
            <a:off x="-1388799" y="3572157"/>
            <a:ext cx="5653001" cy="2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66;g1bc6e687a7d_0_794"/>
          <p:cNvSpPr/>
          <p:nvPr/>
        </p:nvSpPr>
        <p:spPr bwMode="auto">
          <a:xfrm>
            <a:off x="1780885" y="2644808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шабуылдаушыларды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қару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қолдануға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итермелейтін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және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адам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шығынына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әкелетін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әрекеттерге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жол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бермеңіз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67;g1bc6e687a7d_0_794"/>
          <p:cNvSpPr/>
          <p:nvPr/>
        </p:nvSpPr>
        <p:spPr bwMode="auto">
          <a:xfrm>
            <a:off x="1780885" y="3048635"/>
            <a:ext cx="10071000" cy="523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айыру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қорлау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және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қорлауға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жол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беріңіз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қылмыскерлердің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көзіне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қарамаңыз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арандатушылықпен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әрекет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етпеңіз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6" name="Google Shape;368;g1bc6e687a7d_0_794"/>
          <p:cNvSpPr/>
          <p:nvPr/>
        </p:nvSpPr>
        <p:spPr bwMode="auto">
          <a:xfrm>
            <a:off x="1780885" y="3667123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кез-келген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әрекетті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орындау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үшін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отыру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тұру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ішу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дәретханаға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бару)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рұқсат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сұраңыз</a:t>
            </a:r>
            <a:endParaRPr sz="15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369;g1bc6e687a7d_0_794"/>
          <p:cNvSpPr/>
          <p:nvPr/>
        </p:nvSpPr>
        <p:spPr bwMode="auto">
          <a:xfrm>
            <a:off x="1780885" y="4041662"/>
            <a:ext cx="10071000" cy="338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егер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сіз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жарақат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алсаңыз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қозғалмауға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тырысыңыз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осылайша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сіз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жоғалтуды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азайтасыз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8" name="Google Shape;370;g1bc6e687a7d_0_794"/>
          <p:cNvSpPr/>
          <p:nvPr/>
        </p:nvSpPr>
        <p:spPr bwMode="auto">
          <a:xfrm>
            <a:off x="1780885" y="4456508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арнайы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қызметтер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сізді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босату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операциясын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жүргізген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кезде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келесі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талаптарды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қатаң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сақтаңыз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371;g1bc6e687a7d_0_794"/>
          <p:cNvSpPr/>
          <p:nvPr/>
        </p:nvSpPr>
        <p:spPr bwMode="auto">
          <a:xfrm>
            <a:off x="1780885" y="4865636"/>
            <a:ext cx="10071000" cy="3802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еденге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төмен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қаратып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жатып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басыңызды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қолыңызбен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жауып</a:t>
            </a:r>
            <a:r>
              <a:rPr lang="ru-RU" sz="1500" b="1" dirty="0">
                <a:solidFill>
                  <a:schemeClr val="dk1"/>
                </a:solidFill>
              </a:rPr>
              <a:t>, </a:t>
            </a:r>
            <a:r>
              <a:rPr lang="ru-RU" sz="1500" b="1" dirty="0" err="1">
                <a:solidFill>
                  <a:schemeClr val="dk1"/>
                </a:solidFill>
              </a:rPr>
              <a:t>қозғалмаңыз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0" name="Google Shape;372;g1bc6e687a7d_0_794"/>
          <p:cNvSpPr/>
          <p:nvPr/>
        </p:nvSpPr>
        <p:spPr bwMode="auto">
          <a:xfrm>
            <a:off x="1780885" y="5339376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dirty="0" err="1">
                <a:solidFill>
                  <a:srgbClr val="2F5496"/>
                </a:solidFill>
              </a:rPr>
              <a:t>барлау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қызметкерлерімен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немесе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олармен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кездесуге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жүгірмеңіз</a:t>
            </a:r>
            <a:r>
              <a:rPr lang="ru-RU" sz="1500" dirty="0">
                <a:solidFill>
                  <a:srgbClr val="2F5496"/>
                </a:solidFill>
              </a:rPr>
              <a:t>, </a:t>
            </a:r>
            <a:r>
              <a:rPr lang="ru-RU" sz="1500" dirty="0" err="1">
                <a:solidFill>
                  <a:srgbClr val="2F5496"/>
                </a:solidFill>
              </a:rPr>
              <a:t>өйткені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олар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сізді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қылмыскер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деп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қателесуі</a:t>
            </a:r>
            <a:r>
              <a:rPr lang="ru-RU" sz="1500" dirty="0">
                <a:solidFill>
                  <a:srgbClr val="2F5496"/>
                </a:solidFill>
              </a:rPr>
              <a:t> </a:t>
            </a:r>
            <a:r>
              <a:rPr lang="ru-RU" sz="1500" dirty="0" err="1">
                <a:solidFill>
                  <a:srgbClr val="2F5496"/>
                </a:solidFill>
              </a:rPr>
              <a:t>мүмкін</a:t>
            </a:r>
            <a:endParaRPr sz="15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73;g1bc6e687a7d_0_794"/>
          <p:cNvSpPr/>
          <p:nvPr/>
        </p:nvSpPr>
        <p:spPr bwMode="auto">
          <a:xfrm>
            <a:off x="1780885" y="5956060"/>
            <a:ext cx="10071000" cy="4365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500" b="1" dirty="0" err="1">
                <a:solidFill>
                  <a:schemeClr val="dk1"/>
                </a:solidFill>
              </a:rPr>
              <a:t>мүмкіндігінше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есіктер</a:t>
            </a:r>
            <a:r>
              <a:rPr lang="ru-RU" sz="1500" b="1" dirty="0">
                <a:solidFill>
                  <a:schemeClr val="dk1"/>
                </a:solidFill>
              </a:rPr>
              <a:t> мен </a:t>
            </a:r>
            <a:r>
              <a:rPr lang="ru-RU" sz="1500" b="1" dirty="0" err="1">
                <a:solidFill>
                  <a:schemeClr val="dk1"/>
                </a:solidFill>
              </a:rPr>
              <a:t>терезелердің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саңылауларынан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аулақ</a:t>
            </a:r>
            <a:r>
              <a:rPr lang="ru-RU" sz="1500" b="1" dirty="0">
                <a:solidFill>
                  <a:schemeClr val="dk1"/>
                </a:solidFill>
              </a:rPr>
              <a:t> </a:t>
            </a:r>
            <a:r>
              <a:rPr lang="ru-RU" sz="1500" b="1" dirty="0" err="1">
                <a:solidFill>
                  <a:schemeClr val="dk1"/>
                </a:solidFill>
              </a:rPr>
              <a:t>болыңыз</a:t>
            </a:r>
            <a:endParaRPr sz="1500" b="1" i="0" u="none" strike="noStrike" cap="none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20;g1bc6e687a7d_0_954"/>
          <p:cNvSpPr/>
          <p:nvPr/>
        </p:nvSpPr>
        <p:spPr bwMode="auto">
          <a:xfrm>
            <a:off x="0" y="826267"/>
            <a:ext cx="121920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421;g1bc6e687a7d_0_954"/>
          <p:cNvSpPr/>
          <p:nvPr/>
        </p:nvSpPr>
        <p:spPr bwMode="auto">
          <a:xfrm>
            <a:off x="4221003" y="818965"/>
            <a:ext cx="3584775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0215" algn="ctr">
              <a:lnSpc>
                <a:spcPct val="114999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БАСШЫНЫҢ ІС-ӘРЕКЕТІ:</a:t>
            </a:r>
            <a:endParaRPr lang="ru-RU" sz="1600" b="1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Google Shape;422;g1bc6e687a7d_0_95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03137" y="1171425"/>
            <a:ext cx="551050" cy="12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23;g1bc6e687a7d_0_954"/>
          <p:cNvSpPr/>
          <p:nvPr/>
        </p:nvSpPr>
        <p:spPr bwMode="auto">
          <a:xfrm>
            <a:off x="3348079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424;g1bc6e687a7d_0_954"/>
          <p:cNvSpPr/>
          <p:nvPr/>
        </p:nvSpPr>
        <p:spPr bwMode="auto">
          <a:xfrm>
            <a:off x="6794533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425;g1bc6e687a7d_0_954"/>
          <p:cNvSpPr/>
          <p:nvPr/>
        </p:nvSpPr>
        <p:spPr bwMode="auto">
          <a:xfrm>
            <a:off x="10113292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426;g1bc6e687a7d_0_954"/>
          <p:cNvSpPr/>
          <p:nvPr/>
        </p:nvSpPr>
        <p:spPr bwMode="auto">
          <a:xfrm>
            <a:off x="754186" y="1402775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білім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алушылардың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тәрбиеленушілердің</a:t>
            </a:r>
            <a:r>
              <a:rPr lang="ru-RU" sz="1200" dirty="0">
                <a:solidFill>
                  <a:schemeClr val="dk1"/>
                </a:solidFill>
              </a:rPr>
              <a:t>, </a:t>
            </a:r>
            <a:r>
              <a:rPr lang="ru-RU" sz="1200" dirty="0" err="1">
                <a:solidFill>
                  <a:schemeClr val="dk1"/>
                </a:solidFill>
              </a:rPr>
              <a:t>педагогтардың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басқа</a:t>
            </a:r>
            <a:r>
              <a:rPr lang="ru-RU" sz="1200" dirty="0">
                <a:solidFill>
                  <a:schemeClr val="dk1"/>
                </a:solidFill>
              </a:rPr>
              <a:t> да </a:t>
            </a:r>
            <a:r>
              <a:rPr lang="ru-RU" sz="1200" dirty="0" err="1">
                <a:solidFill>
                  <a:schemeClr val="dk1"/>
                </a:solidFill>
              </a:rPr>
              <a:t>қызметкерлердің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қауіпсіздігі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үшін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барынша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болатын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жағдайларды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ұйымдастыру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27;g1bc6e687a7d_0_954"/>
          <p:cNvSpPr/>
          <p:nvPr/>
        </p:nvSpPr>
        <p:spPr bwMode="auto">
          <a:xfrm>
            <a:off x="3815067" y="1388675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объектіде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адамдар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тобын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ақпаратты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құқық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/</a:t>
            </a:r>
            <a:r>
              <a:rPr lang="ru-RU" sz="1200" dirty="0" err="1">
                <a:solidFill>
                  <a:schemeClr val="dk1"/>
                </a:solidFill>
              </a:rPr>
              <a:t>немесе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арнаулы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мемлекеттік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органдарға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дереу</a:t>
            </a:r>
            <a:r>
              <a:rPr lang="ru-RU" sz="1200" dirty="0">
                <a:solidFill>
                  <a:schemeClr val="dk1"/>
                </a:solidFill>
              </a:rPr>
              <a:t> беру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28;g1bc6e687a7d_0_954"/>
          <p:cNvSpPr/>
          <p:nvPr/>
        </p:nvSpPr>
        <p:spPr bwMode="auto">
          <a:xfrm>
            <a:off x="10568088" y="1388675"/>
            <a:ext cx="15264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ru-RU" sz="1200" dirty="0" err="1">
                <a:solidFill>
                  <a:schemeClr val="dk1"/>
                </a:solidFill>
              </a:rPr>
              <a:t>адамдарды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ұйымдасқан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эвакуациялауды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өз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қауіпсіздігін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қамтамасыз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ету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29;g1bc6e687a7d_0_954"/>
          <p:cNvSpPr/>
          <p:nvPr/>
        </p:nvSpPr>
        <p:spPr bwMode="auto">
          <a:xfrm>
            <a:off x="7288637" y="1388675"/>
            <a:ext cx="28248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defRPr/>
            </a:pPr>
            <a:r>
              <a:rPr lang="ru-RU" sz="1200" dirty="0" err="1">
                <a:solidFill>
                  <a:schemeClr val="dk1"/>
                </a:solidFill>
              </a:rPr>
              <a:t>құқық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қорғау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органдарының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қызметкерлеріне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күдікті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адам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туралы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барынша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толық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ақпарат</a:t>
            </a:r>
            <a:r>
              <a:rPr lang="ru-RU" sz="1200" dirty="0">
                <a:solidFill>
                  <a:schemeClr val="dk1"/>
                </a:solidFill>
              </a:rPr>
              <a:t> беру, </a:t>
            </a:r>
            <a:r>
              <a:rPr lang="ru-RU" sz="1200" dirty="0" err="1">
                <a:solidFill>
                  <a:schemeClr val="dk1"/>
                </a:solidFill>
              </a:rPr>
              <a:t>бұл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шабуылдаушыны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анықтау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және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ұстау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уақытын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қысқартуы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ru-RU" sz="1200" dirty="0" err="1">
                <a:solidFill>
                  <a:schemeClr val="dk1"/>
                </a:solidFill>
              </a:rPr>
              <a:t>мүмкін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30;g1bc6e687a7d_0_954"/>
          <p:cNvSpPr/>
          <p:nvPr/>
        </p:nvSpPr>
        <p:spPr bwMode="auto">
          <a:xfrm>
            <a:off x="0" y="3277012"/>
            <a:ext cx="12239700" cy="193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431;g1bc6e687a7d_0_954"/>
          <p:cNvSpPr/>
          <p:nvPr/>
        </p:nvSpPr>
        <p:spPr bwMode="auto">
          <a:xfrm>
            <a:off x="231563" y="3667475"/>
            <a:ext cx="3700200" cy="12620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432;g1bc6e687a7d_0_954"/>
          <p:cNvSpPr/>
          <p:nvPr/>
        </p:nvSpPr>
        <p:spPr bwMode="auto">
          <a:xfrm>
            <a:off x="2359216" y="2778983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ПЕРСОНАЛДЫҢ ІС-ӘРЕКЕТТЕРІ (ҚЫЗМЕТКЕРЛЕР, ПЕДАГОГТАР)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433;g1bc6e687a7d_0_954"/>
          <p:cNvSpPr/>
          <p:nvPr/>
        </p:nvSpPr>
        <p:spPr bwMode="auto">
          <a:xfrm>
            <a:off x="186601" y="3694700"/>
            <a:ext cx="37593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400" dirty="0" err="1">
                <a:solidFill>
                  <a:schemeClr val="dk1"/>
                </a:solidFill>
              </a:rPr>
              <a:t>жақын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маңдағы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білім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алушыларды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қорғауды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ұйымдастыру</a:t>
            </a:r>
            <a:r>
              <a:rPr lang="ru-RU" sz="1400" dirty="0">
                <a:solidFill>
                  <a:schemeClr val="dk1"/>
                </a:solidFill>
              </a:rPr>
              <a:t>: </a:t>
            </a:r>
            <a:r>
              <a:rPr lang="ru-RU" sz="1400" dirty="0" err="1">
                <a:solidFill>
                  <a:schemeClr val="dk1"/>
                </a:solidFill>
              </a:rPr>
              <a:t>ғимараттан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абайлап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шығару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немесе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үй-жайда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паналау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есікті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бұғаттау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құқықтық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тәртіп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қызметкерлерінің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келуін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күту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434;g1bc6e687a7d_0_954"/>
          <p:cNvSpPr/>
          <p:nvPr/>
        </p:nvSpPr>
        <p:spPr bwMode="auto">
          <a:xfrm>
            <a:off x="4105588" y="3667475"/>
            <a:ext cx="3700200" cy="12620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435;g1bc6e687a7d_0_954"/>
          <p:cNvSpPr/>
          <p:nvPr/>
        </p:nvSpPr>
        <p:spPr bwMode="auto">
          <a:xfrm>
            <a:off x="4164550" y="3813550"/>
            <a:ext cx="34656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400" dirty="0" err="1">
                <a:solidFill>
                  <a:schemeClr val="dk1"/>
                </a:solidFill>
              </a:rPr>
              <a:t>қорғану</a:t>
            </a:r>
            <a:r>
              <a:rPr lang="ru-RU" sz="1400" dirty="0">
                <a:solidFill>
                  <a:schemeClr val="dk1"/>
                </a:solidFill>
              </a:rPr>
              <a:t>: </a:t>
            </a:r>
            <a:r>
              <a:rPr lang="ru-RU" sz="1400" dirty="0" err="1">
                <a:solidFill>
                  <a:schemeClr val="dk1"/>
                </a:solidFill>
              </a:rPr>
              <a:t>ғимараттан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абайлап</a:t>
            </a:r>
            <a:r>
              <a:rPr lang="ru-RU" sz="1400" dirty="0">
                <a:solidFill>
                  <a:schemeClr val="dk1"/>
                </a:solidFill>
              </a:rPr>
              <a:t> кету </a:t>
            </a:r>
            <a:r>
              <a:rPr lang="ru-RU" sz="1400" dirty="0" err="1">
                <a:solidFill>
                  <a:schemeClr val="dk1"/>
                </a:solidFill>
              </a:rPr>
              <a:t>немесе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үй-жайға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баспана</a:t>
            </a:r>
            <a:r>
              <a:rPr lang="ru-RU" sz="1400" dirty="0">
                <a:solidFill>
                  <a:schemeClr val="dk1"/>
                </a:solidFill>
              </a:rPr>
              <a:t> беру, </a:t>
            </a:r>
            <a:r>
              <a:rPr lang="ru-RU" sz="1400" dirty="0" err="1">
                <a:solidFill>
                  <a:schemeClr val="dk1"/>
                </a:solidFill>
              </a:rPr>
              <a:t>есікті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құлыптау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тәртіп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сақшыларының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келуін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күту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436;g1bc6e687a7d_0_954"/>
          <p:cNvSpPr/>
          <p:nvPr/>
        </p:nvSpPr>
        <p:spPr bwMode="auto">
          <a:xfrm>
            <a:off x="7979613" y="3667475"/>
            <a:ext cx="4073400" cy="12620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437;g1bc6e687a7d_0_954"/>
          <p:cNvSpPr/>
          <p:nvPr/>
        </p:nvSpPr>
        <p:spPr bwMode="auto">
          <a:xfrm>
            <a:off x="7934638" y="3694700"/>
            <a:ext cx="41184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400" dirty="0" err="1">
                <a:solidFill>
                  <a:schemeClr val="dk1"/>
                </a:solidFill>
              </a:rPr>
              <a:t>мүмкіндігінше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құқық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қорғау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және</a:t>
            </a:r>
            <a:r>
              <a:rPr lang="ru-RU" sz="1400" dirty="0">
                <a:solidFill>
                  <a:schemeClr val="dk1"/>
                </a:solidFill>
              </a:rPr>
              <a:t> / </a:t>
            </a:r>
            <a:r>
              <a:rPr lang="ru-RU" sz="1400" dirty="0" err="1">
                <a:solidFill>
                  <a:schemeClr val="dk1"/>
                </a:solidFill>
              </a:rPr>
              <a:t>немесе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арнаулы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мемлекеттік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органдарды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күзетті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персоналды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объектінің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басшылығын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қарулы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шабуылдың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фактісі</a:t>
            </a:r>
            <a:r>
              <a:rPr lang="ru-RU" sz="1400" dirty="0">
                <a:solidFill>
                  <a:schemeClr val="dk1"/>
                </a:solidFill>
              </a:rPr>
              <a:t> мен </a:t>
            </a:r>
            <a:r>
              <a:rPr lang="ru-RU" sz="1400" dirty="0" err="1">
                <a:solidFill>
                  <a:schemeClr val="dk1"/>
                </a:solidFill>
              </a:rPr>
              <a:t>мән-жайы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туралы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кез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келген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тәсілмен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хабардар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ету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438;g1bc6e687a7d_0_954"/>
          <p:cNvSpPr/>
          <p:nvPr/>
        </p:nvSpPr>
        <p:spPr bwMode="auto">
          <a:xfrm>
            <a:off x="3815079" y="4119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439;g1bc6e687a7d_0_954"/>
          <p:cNvSpPr/>
          <p:nvPr/>
        </p:nvSpPr>
        <p:spPr bwMode="auto">
          <a:xfrm>
            <a:off x="7723053" y="4119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440;g1bc6e687a7d_0_954"/>
          <p:cNvSpPr/>
          <p:nvPr/>
        </p:nvSpPr>
        <p:spPr bwMode="auto">
          <a:xfrm>
            <a:off x="2359216" y="5102006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600" b="1" dirty="0" err="1">
                <a:solidFill>
                  <a:schemeClr val="dk1"/>
                </a:solidFill>
              </a:rPr>
              <a:t>Білім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алушылар</a:t>
            </a:r>
            <a:r>
              <a:rPr lang="ru-RU" sz="1600" b="1" dirty="0">
                <a:solidFill>
                  <a:schemeClr val="dk1"/>
                </a:solidFill>
              </a:rPr>
              <a:t> мен </a:t>
            </a:r>
            <a:r>
              <a:rPr lang="ru-RU" sz="1600" b="1" dirty="0" err="1">
                <a:solidFill>
                  <a:schemeClr val="dk1"/>
                </a:solidFill>
              </a:rPr>
              <a:t>ата-аналардың</a:t>
            </a:r>
            <a:r>
              <a:rPr lang="ru-RU" sz="1600" b="1" dirty="0">
                <a:solidFill>
                  <a:schemeClr val="dk1"/>
                </a:solidFill>
              </a:rPr>
              <a:t> (</a:t>
            </a:r>
            <a:r>
              <a:rPr lang="ru-RU" sz="1600" b="1" dirty="0" err="1">
                <a:solidFill>
                  <a:schemeClr val="dk1"/>
                </a:solidFill>
              </a:rPr>
              <a:t>заңды</a:t>
            </a:r>
            <a:r>
              <a:rPr lang="ru-RU" sz="1600" b="1" dirty="0">
                <a:solidFill>
                  <a:schemeClr val="dk1"/>
                </a:solidFill>
              </a:rPr>
              <a:t> </a:t>
            </a:r>
            <a:r>
              <a:rPr lang="ru-RU" sz="1600" b="1" dirty="0" err="1">
                <a:solidFill>
                  <a:schemeClr val="dk1"/>
                </a:solidFill>
              </a:rPr>
              <a:t>өкілдердің</a:t>
            </a:r>
            <a:r>
              <a:rPr lang="ru-RU" sz="1600" b="1" dirty="0">
                <a:solidFill>
                  <a:schemeClr val="dk1"/>
                </a:solidFill>
              </a:rPr>
              <a:t>)</a:t>
            </a:r>
            <a:r>
              <a:rPr lang="ru-RU" sz="1600" b="1" dirty="0" err="1">
                <a:solidFill>
                  <a:schemeClr val="dk1"/>
                </a:solidFill>
              </a:rPr>
              <a:t>іс-әрекеттері</a:t>
            </a:r>
            <a:r>
              <a:rPr lang="ru-RU" sz="1600" b="1" dirty="0">
                <a:solidFill>
                  <a:schemeClr val="dk1"/>
                </a:solidFill>
              </a:rPr>
              <a:t>: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441;g1bc6e687a7d_0_954"/>
          <p:cNvSpPr/>
          <p:nvPr/>
        </p:nvSpPr>
        <p:spPr bwMode="auto">
          <a:xfrm>
            <a:off x="2119674" y="5457124"/>
            <a:ext cx="4372800" cy="10472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442;g1bc6e687a7d_0_954"/>
          <p:cNvSpPr/>
          <p:nvPr/>
        </p:nvSpPr>
        <p:spPr bwMode="auto">
          <a:xfrm>
            <a:off x="6614725" y="5434056"/>
            <a:ext cx="5371800" cy="10472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443;g1bc6e687a7d_0_954"/>
          <p:cNvSpPr/>
          <p:nvPr/>
        </p:nvSpPr>
        <p:spPr bwMode="auto">
          <a:xfrm>
            <a:off x="6740313" y="5467581"/>
            <a:ext cx="53127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400" dirty="0" err="1">
                <a:solidFill>
                  <a:schemeClr val="dk1"/>
                </a:solidFill>
              </a:rPr>
              <a:t>мүмкіндігінше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құқық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қорғау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және</a:t>
            </a:r>
            <a:r>
              <a:rPr lang="ru-RU" sz="1400" dirty="0">
                <a:solidFill>
                  <a:schemeClr val="dk1"/>
                </a:solidFill>
              </a:rPr>
              <a:t> / </a:t>
            </a:r>
            <a:r>
              <a:rPr lang="ru-RU" sz="1400" dirty="0" err="1">
                <a:solidFill>
                  <a:schemeClr val="dk1"/>
                </a:solidFill>
              </a:rPr>
              <a:t>немесе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арнаулы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мемлекеттік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органдарды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күзетті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персоналды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объектінің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басшылығын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қарулы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шабуылдың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фактісі</a:t>
            </a:r>
            <a:r>
              <a:rPr lang="ru-RU" sz="1400" dirty="0">
                <a:solidFill>
                  <a:schemeClr val="dk1"/>
                </a:solidFill>
              </a:rPr>
              <a:t> мен </a:t>
            </a:r>
            <a:r>
              <a:rPr lang="ru-RU" sz="1400" dirty="0" err="1">
                <a:solidFill>
                  <a:schemeClr val="dk1"/>
                </a:solidFill>
              </a:rPr>
              <a:t>мән-жайы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туралы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кез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келген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тәсілмен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хабардар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ету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444;g1bc6e687a7d_0_954"/>
          <p:cNvSpPr/>
          <p:nvPr/>
        </p:nvSpPr>
        <p:spPr bwMode="auto">
          <a:xfrm>
            <a:off x="2313744" y="5685893"/>
            <a:ext cx="3977875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defRPr/>
            </a:pPr>
            <a:r>
              <a:rPr lang="ru-RU" sz="1400" dirty="0" err="1">
                <a:solidFill>
                  <a:schemeClr val="dk1"/>
                </a:solidFill>
              </a:rPr>
              <a:t>қорғану</a:t>
            </a:r>
            <a:r>
              <a:rPr lang="ru-RU" sz="1400" dirty="0">
                <a:solidFill>
                  <a:schemeClr val="dk1"/>
                </a:solidFill>
              </a:rPr>
              <a:t>: </a:t>
            </a:r>
            <a:r>
              <a:rPr lang="ru-RU" sz="1400" dirty="0" err="1">
                <a:solidFill>
                  <a:schemeClr val="dk1"/>
                </a:solidFill>
              </a:rPr>
              <a:t>ғимараттан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абайлап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smtClean="0">
                <a:solidFill>
                  <a:schemeClr val="dk1"/>
                </a:solidFill>
              </a:rPr>
              <a:t>кету, </a:t>
            </a:r>
            <a:r>
              <a:rPr lang="ru-RU" sz="1400" dirty="0" err="1">
                <a:solidFill>
                  <a:schemeClr val="dk1"/>
                </a:solidFill>
              </a:rPr>
              <a:t>есікті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құлыптау</a:t>
            </a:r>
            <a:r>
              <a:rPr lang="ru-RU" sz="1400" dirty="0">
                <a:solidFill>
                  <a:schemeClr val="dk1"/>
                </a:solidFill>
              </a:rPr>
              <a:t>, </a:t>
            </a:r>
            <a:r>
              <a:rPr lang="ru-RU" sz="1400" dirty="0" err="1">
                <a:solidFill>
                  <a:schemeClr val="dk1"/>
                </a:solidFill>
              </a:rPr>
              <a:t>тәртіп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сақшыларының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келуін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күту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445;g1bc6e687a7d_0_954"/>
          <p:cNvPicPr/>
          <p:nvPr/>
        </p:nvPicPr>
        <p:blipFill>
          <a:blip r:embed="rId3">
            <a:alphaModFix/>
          </a:blip>
          <a:stretch/>
        </p:blipFill>
        <p:spPr bwMode="auto">
          <a:xfrm flipH="1">
            <a:off x="186601" y="5160201"/>
            <a:ext cx="1940229" cy="145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446;g1bc6e687a7d_0_954"/>
          <p:cNvPicPr/>
          <p:nvPr/>
        </p:nvPicPr>
        <p:blipFill>
          <a:blip r:embed="rId4">
            <a:alphaModFix/>
          </a:blip>
          <a:srcRect r="44900"/>
          <a:stretch/>
        </p:blipFill>
        <p:spPr bwMode="auto">
          <a:xfrm flipH="1">
            <a:off x="9772649" y="2506450"/>
            <a:ext cx="1107920" cy="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47;g1bc6e687a7d_0_954"/>
          <p:cNvPicPr/>
          <p:nvPr/>
        </p:nvPicPr>
        <p:blipFill>
          <a:blip r:embed="rId4">
            <a:alphaModFix/>
          </a:blip>
          <a:srcRect l="57472" r="-876"/>
          <a:stretch/>
        </p:blipFill>
        <p:spPr bwMode="auto">
          <a:xfrm>
            <a:off x="1862129" y="2601361"/>
            <a:ext cx="746524" cy="8803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4;g1bc6e687a7d_0_0"/>
          <p:cNvSpPr/>
          <p:nvPr/>
        </p:nvSpPr>
        <p:spPr bwMode="auto">
          <a:xfrm>
            <a:off x="0" y="0"/>
            <a:ext cx="10395785" cy="585944"/>
          </a:xfrm>
          <a:prstGeom prst="rect">
            <a:avLst/>
          </a:prstGeom>
          <a:solidFill>
            <a:srgbClr val="0A27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chemeClr val="bg1"/>
                </a:solidFill>
              </a:rPr>
              <a:t>ТЕРРОРИСТЕРДІҢ БІЛІМ БЕРУ ҰЙЫМЫНА ШАБУЫЛ ЖАСАУДАҒЫ ІС-ҚИМЫЛ АЛГОРИТМІ</a:t>
            </a:r>
            <a:endParaRPr lang="ru-RU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70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PC">
  <a:themeElements>
    <a:clrScheme name="Другая 1">
      <a:dk1>
        <a:srgbClr val="1C2B45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9D1828"/>
      </a:accent2>
      <a:accent3>
        <a:srgbClr val="A5A5A5"/>
      </a:accent3>
      <a:accent4>
        <a:srgbClr val="1C2B45"/>
      </a:accent4>
      <a:accent5>
        <a:srgbClr val="5B9BD5"/>
      </a:accent5>
      <a:accent6>
        <a:srgbClr val="FF9999"/>
      </a:accent6>
      <a:hlink>
        <a:srgbClr val="0563C1"/>
      </a:hlink>
      <a:folHlink>
        <a:srgbClr val="954F72"/>
      </a:folHlink>
    </a:clrScheme>
    <a:fontScheme name="Другая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C2B45"/>
        </a:solidFill>
        <a:ln/>
      </a:spPr>
      <a:bodyPr spcFirstLastPara="1" wrap="square" lIns="91425" tIns="91425" rIns="91425" bIns="91425" rtlCol="0" anchor="ctr" anchorCtr="0">
        <a:noAutofit/>
      </a:bodyPr>
      <a:lstStyle>
        <a:defPPr marL="0" indent="0" algn="l" rtl="0">
          <a:spcBef>
            <a:spcPts val="0"/>
          </a:spcBef>
          <a:spcAft>
            <a:spcPts val="0"/>
          </a:spcAft>
          <a:buNone/>
          <a:defRPr dirty="0"/>
        </a:defPPr>
      </a:lstStyle>
      <a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1290</Words>
  <Application>Microsoft Office PowerPoint</Application>
  <PresentationFormat>Широкоэкранный</PresentationFormat>
  <Paragraphs>119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Kanit Medium</vt:lpstr>
      <vt:lpstr>Montserrat</vt:lpstr>
      <vt:lpstr>Montserrat ExtraBold</vt:lpstr>
      <vt:lpstr>THPC</vt:lpstr>
      <vt:lpstr>БАЛАЛАРҒА ҚАТЫСТЫ ТӨТЕНШЕ ОҚИҒА МЕН ТӨТЕНШЕ ЖАҒДАЙЛАРҒА ДЕН ҚОЮ АЛГОРИТМДЕРІ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liliya04052004@gmail.com</dc:creator>
  <cp:lastModifiedBy>Admin</cp:lastModifiedBy>
  <cp:revision>43</cp:revision>
  <dcterms:created xsi:type="dcterms:W3CDTF">2024-10-24T08:24:12Z</dcterms:created>
  <dcterms:modified xsi:type="dcterms:W3CDTF">2026-05-28T12:03:40Z</dcterms:modified>
</cp:coreProperties>
</file>